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vml" ContentType="application/vnd.openxmlformats-officedocument.vmlDrawi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61" r:id="rId2"/>
    <p:sldId id="289" r:id="rId3"/>
    <p:sldId id="292" r:id="rId4"/>
    <p:sldId id="278" r:id="rId5"/>
    <p:sldId id="279" r:id="rId6"/>
    <p:sldId id="298" r:id="rId7"/>
    <p:sldId id="293" r:id="rId8"/>
    <p:sldId id="294" r:id="rId9"/>
    <p:sldId id="299" r:id="rId10"/>
    <p:sldId id="300" r:id="rId11"/>
    <p:sldId id="290" r:id="rId12"/>
    <p:sldId id="301" r:id="rId13"/>
    <p:sldId id="295" r:id="rId14"/>
    <p:sldId id="270" r:id="rId15"/>
    <p:sldId id="271" r:id="rId16"/>
    <p:sldId id="280" r:id="rId17"/>
    <p:sldId id="321" r:id="rId18"/>
    <p:sldId id="275" r:id="rId19"/>
    <p:sldId id="316" r:id="rId20"/>
    <p:sldId id="282" r:id="rId21"/>
    <p:sldId id="317" r:id="rId22"/>
    <p:sldId id="285" r:id="rId23"/>
    <p:sldId id="272" r:id="rId24"/>
    <p:sldId id="296" r:id="rId25"/>
    <p:sldId id="273" r:id="rId26"/>
    <p:sldId id="304" r:id="rId27"/>
    <p:sldId id="305" r:id="rId28"/>
    <p:sldId id="306" r:id="rId29"/>
    <p:sldId id="309" r:id="rId30"/>
    <p:sldId id="310" r:id="rId31"/>
    <p:sldId id="307" r:id="rId32"/>
    <p:sldId id="308" r:id="rId33"/>
    <p:sldId id="311" r:id="rId34"/>
    <p:sldId id="312" r:id="rId35"/>
    <p:sldId id="324" r:id="rId36"/>
    <p:sldId id="325" r:id="rId37"/>
    <p:sldId id="297" r:id="rId38"/>
    <p:sldId id="262" r:id="rId39"/>
    <p:sldId id="257" r:id="rId40"/>
    <p:sldId id="258" r:id="rId41"/>
    <p:sldId id="260" r:id="rId42"/>
    <p:sldId id="265" r:id="rId43"/>
    <p:sldId id="267" r:id="rId44"/>
    <p:sldId id="283" r:id="rId45"/>
    <p:sldId id="277" r:id="rId46"/>
    <p:sldId id="284" r:id="rId47"/>
    <p:sldId id="303" r:id="rId48"/>
    <p:sldId id="313" r:id="rId49"/>
    <p:sldId id="314" r:id="rId50"/>
    <p:sldId id="315" r:id="rId51"/>
    <p:sldId id="318" r:id="rId52"/>
    <p:sldId id="319" r:id="rId53"/>
    <p:sldId id="320" r:id="rId54"/>
    <p:sldId id="302" r:id="rId55"/>
    <p:sldId id="322" r:id="rId56"/>
    <p:sldId id="32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ACB14ED-628D-A140-8F17-97ED2523EF6C}">
          <p14:sldIdLst>
            <p14:sldId id="261"/>
            <p14:sldId id="289"/>
            <p14:sldId id="292"/>
          </p14:sldIdLst>
        </p14:section>
        <p14:section name="Metrology in Practice" id="{8CDBF72E-95DF-674E-BB62-BDECB18D9103}">
          <p14:sldIdLst>
            <p14:sldId id="278"/>
            <p14:sldId id="279"/>
            <p14:sldId id="298"/>
            <p14:sldId id="293"/>
            <p14:sldId id="294"/>
            <p14:sldId id="299"/>
            <p14:sldId id="300"/>
            <p14:sldId id="290"/>
            <p14:sldId id="301"/>
            <p14:sldId id="295"/>
            <p14:sldId id="270"/>
          </p14:sldIdLst>
        </p14:section>
        <p14:section name="(1) Using the ISO-80000 Library" id="{D93406EE-013A-1F40-83A6-D08588F92447}">
          <p14:sldIdLst>
            <p14:sldId id="271"/>
            <p14:sldId id="280"/>
            <p14:sldId id="321"/>
          </p14:sldIdLst>
        </p14:section>
        <p14:section name="(2) Modeling Values of ValueTypes" id="{70E61F65-FE48-E040-95BD-33CF3DE72442}">
          <p14:sldIdLst>
            <p14:sldId id="275"/>
            <p14:sldId id="316"/>
            <p14:sldId id="282"/>
            <p14:sldId id="317"/>
            <p14:sldId id="285"/>
          </p14:sldIdLst>
        </p14:section>
        <p14:section name="(3) Extending the ISO-80000 Library" id="{6B8DD669-E314-3147-A734-8BFFB7738836}">
          <p14:sldIdLst>
            <p14:sldId id="272"/>
            <p14:sldId id="296"/>
          </p14:sldIdLst>
        </p14:section>
        <p14:section name="(4) Dimensional Analysis" id="{231630F9-7A14-744D-81DF-657E2118B7A7}">
          <p14:sldIdLst>
            <p14:sldId id="273"/>
            <p14:sldId id="304"/>
            <p14:sldId id="305"/>
            <p14:sldId id="306"/>
            <p14:sldId id="309"/>
            <p14:sldId id="310"/>
            <p14:sldId id="307"/>
            <p14:sldId id="308"/>
            <p14:sldId id="311"/>
            <p14:sldId id="312"/>
            <p14:sldId id="324"/>
            <p14:sldId id="325"/>
          </p14:sldIdLst>
        </p14:section>
        <p14:section name="History" id="{61937E9C-4710-8644-B0C6-AE657E4EA961}">
          <p14:sldIdLst>
            <p14:sldId id="297"/>
            <p14:sldId id="262"/>
            <p14:sldId id="257"/>
            <p14:sldId id="258"/>
            <p14:sldId id="260"/>
            <p14:sldId id="265"/>
          </p14:sldIdLst>
        </p14:section>
        <p14:section name="Technical Issues" id="{451F2BC1-E25D-B64E-B3D3-1B4018FF2774}">
          <p14:sldIdLst>
            <p14:sldId id="267"/>
            <p14:sldId id="283"/>
            <p14:sldId id="277"/>
            <p14:sldId id="284"/>
            <p14:sldId id="303"/>
          </p14:sldIdLst>
        </p14:section>
        <p14:section name="SysML &amp; QUDV Vocabularies" id="{BF34ED03-3467-4F4C-831D-3637144CD3F6}">
          <p14:sldIdLst>
            <p14:sldId id="313"/>
            <p14:sldId id="314"/>
            <p14:sldId id="315"/>
          </p14:sldIdLst>
        </p14:section>
        <p14:section name="ValueTypes &amp; ValueSpecifications" id="{5ECE7A1B-78EC-414A-93D0-1A2A583D05F8}">
          <p14:sldIdLst>
            <p14:sldId id="318"/>
            <p14:sldId id="319"/>
            <p14:sldId id="320"/>
            <p14:sldId id="302"/>
          </p14:sldIdLst>
        </p14:section>
        <p14:section name="Example of Structured vs. Scalar DataType Modeling" id="{2069167F-A31D-D74D-887B-570F875B68C7}">
          <p14:sldIdLst>
            <p14:sldId id="322"/>
            <p14:sldId id="32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ngham, Michel D (313K)" initials="IMD("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9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9" autoAdjust="0"/>
    <p:restoredTop sz="99036" autoAdjust="0"/>
  </p:normalViewPr>
  <p:slideViewPr>
    <p:cSldViewPr snapToGrid="0" snapToObjects="1">
      <p:cViewPr varScale="1">
        <p:scale>
          <a:sx n="155" d="100"/>
          <a:sy n="155" d="100"/>
        </p:scale>
        <p:origin x="-1848" y="-104"/>
      </p:cViewPr>
      <p:guideLst>
        <p:guide orient="horz" pos="2160"/>
        <p:guide pos="2880"/>
      </p:guideLst>
    </p:cSldViewPr>
  </p:slideViewPr>
  <p:notesTextViewPr>
    <p:cViewPr>
      <p:scale>
        <a:sx n="100" d="100"/>
        <a:sy n="100" d="100"/>
      </p:scale>
      <p:origin x="0" y="0"/>
    </p:cViewPr>
  </p:notesTextViewPr>
  <p:sorterViewPr>
    <p:cViewPr>
      <p:scale>
        <a:sx n="197" d="100"/>
        <a:sy n="197" d="100"/>
      </p:scale>
      <p:origin x="0" y="79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285207-AB20-ED4E-9F3B-282805D33E0E}" type="datetimeFigureOut">
              <a:rPr lang="en-US" smtClean="0"/>
              <a:t>3/23/14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9FDF46-B22F-074A-A4F5-0C4ECA0EE7CF}" type="slidenum">
              <a:rPr lang="en-US" smtClean="0"/>
              <a:t>‹#›</a:t>
            </a:fld>
            <a:endParaRPr lang="en-US"/>
          </a:p>
        </p:txBody>
      </p:sp>
    </p:spTree>
    <p:extLst>
      <p:ext uri="{BB962C8B-B14F-4D97-AF65-F5344CB8AC3E}">
        <p14:creationId xmlns:p14="http://schemas.microsoft.com/office/powerpoint/2010/main" val="160482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(3/14/14 15:00) -----</a:t>
            </a:r>
          </a:p>
          <a:p>
            <a:r>
              <a:rPr lang="en-US"/>
              <a:t>representation of instances….</a:t>
            </a:r>
          </a:p>
          <a:p>
            <a:r>
              <a:rPr lang="en-US"/>
              <a:t>in UML vs. in some other tool…</a:t>
            </a:r>
          </a:p>
          <a:p>
            <a:endParaRPr lang="en-US"/>
          </a:p>
          <a:p>
            <a:endParaRPr lang="en-US"/>
          </a:p>
        </p:txBody>
      </p:sp>
      <p:sp>
        <p:nvSpPr>
          <p:cNvPr id="4" name="Slide Number Placeholder 3"/>
          <p:cNvSpPr>
            <a:spLocks noGrp="1"/>
          </p:cNvSpPr>
          <p:nvPr>
            <p:ph type="sldNum" sz="quarter" idx="10"/>
          </p:nvPr>
        </p:nvSpPr>
        <p:spPr/>
        <p:txBody>
          <a:bodyPr/>
          <a:lstStyle/>
          <a:p>
            <a:fld id="{4D9FDF46-B22F-074A-A4F5-0C4ECA0EE7CF}" type="slidenum">
              <a:rPr lang="en-US" smtClean="0"/>
              <a:t>3</a:t>
            </a:fld>
            <a:endParaRPr lang="en-US"/>
          </a:p>
        </p:txBody>
      </p:sp>
    </p:spTree>
    <p:extLst>
      <p:ext uri="{BB962C8B-B14F-4D97-AF65-F5344CB8AC3E}">
        <p14:creationId xmlns:p14="http://schemas.microsoft.com/office/powerpoint/2010/main" val="426058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(3/14/14 15:00) -----</a:t>
            </a:r>
          </a:p>
          <a:p>
            <a:r>
              <a:rPr lang="en-US"/>
              <a:t>value property first...</a:t>
            </a:r>
          </a:p>
        </p:txBody>
      </p:sp>
      <p:sp>
        <p:nvSpPr>
          <p:cNvPr id="4" name="Slide Number Placeholder 3"/>
          <p:cNvSpPr>
            <a:spLocks noGrp="1"/>
          </p:cNvSpPr>
          <p:nvPr>
            <p:ph type="sldNum" sz="quarter" idx="10"/>
          </p:nvPr>
        </p:nvSpPr>
        <p:spPr/>
        <p:txBody>
          <a:bodyPr/>
          <a:lstStyle/>
          <a:p>
            <a:fld id="{4D9FDF46-B22F-074A-A4F5-0C4ECA0EE7CF}" type="slidenum">
              <a:rPr lang="en-US" smtClean="0"/>
              <a:t>18</a:t>
            </a:fld>
            <a:endParaRPr lang="en-US"/>
          </a:p>
        </p:txBody>
      </p:sp>
    </p:spTree>
    <p:extLst>
      <p:ext uri="{BB962C8B-B14F-4D97-AF65-F5344CB8AC3E}">
        <p14:creationId xmlns:p14="http://schemas.microsoft.com/office/powerpoint/2010/main" val="321680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(3/14/14 15:00) -----</a:t>
            </a:r>
          </a:p>
          <a:p>
            <a:r>
              <a:rPr lang="en-US"/>
              <a:t>value property first...</a:t>
            </a:r>
          </a:p>
        </p:txBody>
      </p:sp>
      <p:sp>
        <p:nvSpPr>
          <p:cNvPr id="4" name="Slide Number Placeholder 3"/>
          <p:cNvSpPr>
            <a:spLocks noGrp="1"/>
          </p:cNvSpPr>
          <p:nvPr>
            <p:ph type="sldNum" sz="quarter" idx="10"/>
          </p:nvPr>
        </p:nvSpPr>
        <p:spPr/>
        <p:txBody>
          <a:bodyPr/>
          <a:lstStyle/>
          <a:p>
            <a:fld id="{4D9FDF46-B22F-074A-A4F5-0C4ECA0EE7CF}" type="slidenum">
              <a:rPr lang="en-US" smtClean="0"/>
              <a:t>19</a:t>
            </a:fld>
            <a:endParaRPr lang="en-US"/>
          </a:p>
        </p:txBody>
      </p:sp>
    </p:spTree>
    <p:extLst>
      <p:ext uri="{BB962C8B-B14F-4D97-AF65-F5344CB8AC3E}">
        <p14:creationId xmlns:p14="http://schemas.microsoft.com/office/powerpoint/2010/main" val="321680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(3/14/14 15:00) -----</a:t>
            </a:r>
          </a:p>
          <a:p>
            <a:r>
              <a:rPr lang="en-US"/>
              <a:t>add a tag: which of these is an appropriate way to define the origin?</a:t>
            </a:r>
          </a:p>
        </p:txBody>
      </p:sp>
      <p:sp>
        <p:nvSpPr>
          <p:cNvPr id="4" name="Slide Number Placeholder 3"/>
          <p:cNvSpPr>
            <a:spLocks noGrp="1"/>
          </p:cNvSpPr>
          <p:nvPr>
            <p:ph type="sldNum" sz="quarter" idx="10"/>
          </p:nvPr>
        </p:nvSpPr>
        <p:spPr/>
        <p:txBody>
          <a:bodyPr/>
          <a:lstStyle/>
          <a:p>
            <a:fld id="{4D9FDF46-B22F-074A-A4F5-0C4ECA0EE7CF}" type="slidenum">
              <a:rPr lang="en-US" smtClean="0"/>
              <a:t>20</a:t>
            </a:fld>
            <a:endParaRPr lang="en-US"/>
          </a:p>
        </p:txBody>
      </p:sp>
    </p:spTree>
    <p:extLst>
      <p:ext uri="{BB962C8B-B14F-4D97-AF65-F5344CB8AC3E}">
        <p14:creationId xmlns:p14="http://schemas.microsoft.com/office/powerpoint/2010/main" val="9539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(3/14/14 15:00) -----</a:t>
            </a:r>
          </a:p>
          <a:p>
            <a:r>
              <a:rPr lang="en-US"/>
              <a:t>add a tag: which of these is an appropriate way to define the origin?</a:t>
            </a:r>
          </a:p>
        </p:txBody>
      </p:sp>
      <p:sp>
        <p:nvSpPr>
          <p:cNvPr id="4" name="Slide Number Placeholder 3"/>
          <p:cNvSpPr>
            <a:spLocks noGrp="1"/>
          </p:cNvSpPr>
          <p:nvPr>
            <p:ph type="sldNum" sz="quarter" idx="10"/>
          </p:nvPr>
        </p:nvSpPr>
        <p:spPr/>
        <p:txBody>
          <a:bodyPr/>
          <a:lstStyle/>
          <a:p>
            <a:fld id="{4D9FDF46-B22F-074A-A4F5-0C4ECA0EE7CF}" type="slidenum">
              <a:rPr lang="en-US" smtClean="0"/>
              <a:t>21</a:t>
            </a:fld>
            <a:endParaRPr lang="en-US"/>
          </a:p>
        </p:txBody>
      </p:sp>
    </p:spTree>
    <p:extLst>
      <p:ext uri="{BB962C8B-B14F-4D97-AF65-F5344CB8AC3E}">
        <p14:creationId xmlns:p14="http://schemas.microsoft.com/office/powerpoint/2010/main" val="9539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(3/14/14 15:00) -----</a:t>
            </a:r>
          </a:p>
          <a:p>
            <a:r>
              <a:rPr lang="en-US"/>
              <a:t>same unit used for 2 quantities...</a:t>
            </a:r>
          </a:p>
        </p:txBody>
      </p:sp>
      <p:sp>
        <p:nvSpPr>
          <p:cNvPr id="4" name="Slide Number Placeholder 3"/>
          <p:cNvSpPr>
            <a:spLocks noGrp="1"/>
          </p:cNvSpPr>
          <p:nvPr>
            <p:ph type="sldNum" sz="quarter" idx="10"/>
          </p:nvPr>
        </p:nvSpPr>
        <p:spPr/>
        <p:txBody>
          <a:bodyPr/>
          <a:lstStyle/>
          <a:p>
            <a:fld id="{4D9FDF46-B22F-074A-A4F5-0C4ECA0EE7CF}" type="slidenum">
              <a:rPr lang="en-US" smtClean="0"/>
              <a:t>54</a:t>
            </a:fld>
            <a:endParaRPr lang="en-US"/>
          </a:p>
        </p:txBody>
      </p:sp>
    </p:spTree>
    <p:extLst>
      <p:ext uri="{BB962C8B-B14F-4D97-AF65-F5344CB8AC3E}">
        <p14:creationId xmlns:p14="http://schemas.microsoft.com/office/powerpoint/2010/main" val="1464806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9C91BB-FB85-CE40-9D2D-0A04B01D356D}" type="datetimeFigureOut">
              <a:rPr lang="en-US" smtClean="0"/>
              <a:t>3/23/14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2934610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9C91BB-FB85-CE40-9D2D-0A04B01D356D}" type="datetimeFigureOut">
              <a:rPr lang="en-US" smtClean="0"/>
              <a:t>3/23/14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1709088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9C91BB-FB85-CE40-9D2D-0A04B01D356D}" type="datetimeFigureOut">
              <a:rPr lang="en-US" smtClean="0"/>
              <a:t>3/23/14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2970936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9C91BB-FB85-CE40-9D2D-0A04B01D356D}" type="datetimeFigureOut">
              <a:rPr lang="en-US" smtClean="0"/>
              <a:t>3/23/14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2372764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9C91BB-FB85-CE40-9D2D-0A04B01D356D}" type="datetimeFigureOut">
              <a:rPr lang="en-US" smtClean="0"/>
              <a:t>3/23/14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1986437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9C91BB-FB85-CE40-9D2D-0A04B01D356D}" type="datetimeFigureOut">
              <a:rPr lang="en-US" smtClean="0"/>
              <a:t>3/23/14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3068705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9C91BB-FB85-CE40-9D2D-0A04B01D356D}" type="datetimeFigureOut">
              <a:rPr lang="en-US" smtClean="0"/>
              <a:t>3/23/14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425058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9C91BB-FB85-CE40-9D2D-0A04B01D356D}" type="datetimeFigureOut">
              <a:rPr lang="en-US" smtClean="0"/>
              <a:t>3/23/14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3956510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9C91BB-FB85-CE40-9D2D-0A04B01D356D}" type="datetimeFigureOut">
              <a:rPr lang="en-US" smtClean="0"/>
              <a:t>3/23/14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1600867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9C91BB-FB85-CE40-9D2D-0A04B01D356D}" type="datetimeFigureOut">
              <a:rPr lang="en-US" smtClean="0"/>
              <a:t>3/23/14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249965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9C91BB-FB85-CE40-9D2D-0A04B01D356D}" type="datetimeFigureOut">
              <a:rPr lang="en-US" smtClean="0"/>
              <a:t>3/23/14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1D91D2-378D-4046-A902-B4B53DA35816}" type="slidenum">
              <a:rPr lang="en-US" smtClean="0"/>
              <a:t>‹#›</a:t>
            </a:fld>
            <a:endParaRPr lang="en-US"/>
          </a:p>
        </p:txBody>
      </p:sp>
    </p:spTree>
    <p:extLst>
      <p:ext uri="{BB962C8B-B14F-4D97-AF65-F5344CB8AC3E}">
        <p14:creationId xmlns:p14="http://schemas.microsoft.com/office/powerpoint/2010/main" val="35637385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9C91BB-FB85-CE40-9D2D-0A04B01D356D}" type="datetimeFigureOut">
              <a:rPr lang="en-US" smtClean="0"/>
              <a:t>3/23/14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D91D2-378D-4046-A902-B4B53DA35816}" type="slidenum">
              <a:rPr lang="en-US" smtClean="0"/>
              <a:t>‹#›</a:t>
            </a:fld>
            <a:endParaRPr lang="en-US"/>
          </a:p>
        </p:txBody>
      </p:sp>
    </p:spTree>
    <p:extLst>
      <p:ext uri="{BB962C8B-B14F-4D97-AF65-F5344CB8AC3E}">
        <p14:creationId xmlns:p14="http://schemas.microsoft.com/office/powerpoint/2010/main" val="792494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slide" Target="slide44.xml"/><Relationship Id="rId5"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slide" Target="slide4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slide" Target="slide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slide" Target="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slide" Target="slide46.xml"/><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emf"/><Relationship Id="rId5" Type="http://schemas.openxmlformats.org/officeDocument/2006/relationships/slide" Target="slide3.xml"/><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54.xml"/><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oleObject" Target="../embeddings/oleObject2.bin"/><Relationship Id="rId5" Type="http://schemas.openxmlformats.org/officeDocument/2006/relationships/image" Target="../media/image10.emf"/><Relationship Id="rId6" Type="http://schemas.openxmlformats.org/officeDocument/2006/relationships/slide" Target="slide3.xml"/><Relationship Id="rId7" Type="http://schemas.openxmlformats.org/officeDocument/2006/relationships/slide" Target="slide55.xml"/><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hyperlink" Target="http://www.bipm.org/en/publications/guides/gum.html" TargetMode="External"/><Relationship Id="rId4" Type="http://schemas.openxmlformats.org/officeDocument/2006/relationships/hyperlink" Target="http://www.bipm.org/en/publications/guides/vim.html" TargetMode="External"/><Relationship Id="rId1" Type="http://schemas.openxmlformats.org/officeDocument/2006/relationships/slideLayout" Target="../slideLayouts/slideLayout2.xml"/><Relationship Id="rId2" Type="http://schemas.openxmlformats.org/officeDocument/2006/relationships/hyperlink" Target="http://www.bipm.org/en/si/si_brochur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slide" Target="slide51.xml"/><Relationship Id="rId4" Type="http://schemas.openxmlformats.org/officeDocument/2006/relationships/slide" Target="slide55.xml"/><Relationship Id="rId5"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slide" Target="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Dimensional_analysis" TargetMode="External"/><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hyperlink" Target="http://www.bipm.org/en/si/si_brochure/chapter1/1-3.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slide" Target="slid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slide" Target="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slide" Target="slide3.xml"/></Relationships>
</file>

<file path=ppt/slides/_rels/slide3.xml.rels><?xml version="1.0" encoding="UTF-8" standalone="yes"?>
<Relationships xmlns="http://schemas.openxmlformats.org/package/2006/relationships"><Relationship Id="rId11" Type="http://schemas.openxmlformats.org/officeDocument/2006/relationships/slide" Target="slide38.xml"/><Relationship Id="rId12" Type="http://schemas.openxmlformats.org/officeDocument/2006/relationships/slide" Target="slide43.xml"/><Relationship Id="rId13" Type="http://schemas.openxmlformats.org/officeDocument/2006/relationships/slide" Target="slide48.xml"/><Relationship Id="rId14" Type="http://schemas.openxmlformats.org/officeDocument/2006/relationships/slide" Target="slide51.xml"/><Relationship Id="rId15" Type="http://schemas.openxmlformats.org/officeDocument/2006/relationships/slide" Target="slide17.xml"/><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slide" Target="slide4.xml"/><Relationship Id="rId4" Type="http://schemas.openxmlformats.org/officeDocument/2006/relationships/slide" Target="slide5.xml"/><Relationship Id="rId5" Type="http://schemas.openxmlformats.org/officeDocument/2006/relationships/slide" Target="slide7.xml"/><Relationship Id="rId6" Type="http://schemas.openxmlformats.org/officeDocument/2006/relationships/slide" Target="slide14.xml"/><Relationship Id="rId7" Type="http://schemas.openxmlformats.org/officeDocument/2006/relationships/slide" Target="slide15.xml"/><Relationship Id="rId8" Type="http://schemas.openxmlformats.org/officeDocument/2006/relationships/slide" Target="slide18.xml"/><Relationship Id="rId9" Type="http://schemas.openxmlformats.org/officeDocument/2006/relationships/slide" Target="slide23.xml"/><Relationship Id="rId10" Type="http://schemas.openxmlformats.org/officeDocument/2006/relationships/slide" Target="slide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slide" Target="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slide" Target="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slide" Target="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slide" Target="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mg.org/issues/sysml-rtf.open.html%23Issue16263" TargetMode="External"/><Relationship Id="rId3" Type="http://schemas.openxmlformats.org/officeDocument/2006/relationships/slide" Target="slid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hyperlink" Target="http://www.bipm.org/en/publications/guides/rationale_vim3.html" TargetMode="External"/><Relationship Id="rId4" Type="http://schemas.openxmlformats.org/officeDocument/2006/relationships/hyperlink" Target="http://dx.doi.org/10.1088/0026-1394/47/3/003" TargetMode="External"/><Relationship Id="rId5" Type="http://schemas.openxmlformats.org/officeDocument/2006/relationships/hyperlink" Target="http://ontology.iupac.org/ontology.pdf" TargetMode="External"/><Relationship Id="rId6"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hyperlink" Target="http://www.bipm.org/utils/common/documents/jcgm/JCGM_200_2012.pdf" TargetMode="Externa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46.xml"/><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slide" Target="slid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slide" Target="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slide" Target="slid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oleObject" Target="../embeddings/oleObject3.bin"/><Relationship Id="rId5" Type="http://schemas.openxmlformats.org/officeDocument/2006/relationships/image" Target="../media/image10.emf"/><Relationship Id="rId6" Type="http://schemas.openxmlformats.org/officeDocument/2006/relationships/hyperlink" Target="http://en.wikipedia.org/wiki/Monad_(functional_programming)" TargetMode="External"/><Relationship Id="rId7" Type="http://schemas.openxmlformats.org/officeDocument/2006/relationships/slide" Target="slide3.xml"/><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slide" Target="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48.xml"/><Relationship Id="rId3"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hyperlink" Target="http://www.bipm.org/en/publications/guides/vim.html" TargetMode="External"/><Relationship Id="rId4" Type="http://schemas.openxmlformats.org/officeDocument/2006/relationships/slide" Target="slide46.xml"/><Relationship Id="rId5" Type="http://schemas.openxmlformats.org/officeDocument/2006/relationships/slide" Target="slide3.xml"/><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6400" y="2130425"/>
            <a:ext cx="8280400" cy="1470025"/>
          </a:xfrm>
        </p:spPr>
        <p:txBody>
          <a:bodyPr>
            <a:normAutofit fontScale="90000"/>
          </a:bodyPr>
          <a:lstStyle/>
          <a:p>
            <a:r>
              <a:rPr lang="en-US" dirty="0" smtClean="0"/>
              <a:t>SysML 1.4:</a:t>
            </a:r>
            <a:br>
              <a:rPr lang="en-US" dirty="0" smtClean="0"/>
            </a:br>
            <a:r>
              <a:rPr lang="en-US" dirty="0" smtClean="0"/>
              <a:t>Quantities, Units, Dimensions &amp; Values (QUDV) &amp; ISO 80000 Library</a:t>
            </a:r>
            <a:endParaRPr lang="en-US" dirty="0"/>
          </a:p>
        </p:txBody>
      </p:sp>
      <p:sp>
        <p:nvSpPr>
          <p:cNvPr id="5" name="Subtitle 4"/>
          <p:cNvSpPr>
            <a:spLocks noGrp="1"/>
          </p:cNvSpPr>
          <p:nvPr>
            <p:ph type="subTitle" idx="1"/>
          </p:nvPr>
        </p:nvSpPr>
        <p:spPr>
          <a:xfrm>
            <a:off x="262467" y="4233333"/>
            <a:ext cx="8271933" cy="2302933"/>
          </a:xfrm>
        </p:spPr>
        <p:txBody>
          <a:bodyPr>
            <a:normAutofit fontScale="92500" lnSpcReduction="20000"/>
          </a:bodyPr>
          <a:lstStyle/>
          <a:p>
            <a:r>
              <a:rPr lang="en-US" sz="2400" dirty="0" smtClean="0"/>
              <a:t>Nicolas Rouquette</a:t>
            </a:r>
            <a:endParaRPr lang="en-US" sz="2400" dirty="0"/>
          </a:p>
          <a:p>
            <a:r>
              <a:rPr lang="en-US" sz="2400" dirty="0" smtClean="0"/>
              <a:t>Jet Propulsion Laboratory</a:t>
            </a:r>
          </a:p>
          <a:p>
            <a:r>
              <a:rPr lang="en-US" sz="2400" dirty="0" smtClean="0"/>
              <a:t>California Institute of Technology</a:t>
            </a:r>
          </a:p>
          <a:p>
            <a:r>
              <a:rPr lang="en-US" sz="2400" dirty="0" smtClean="0"/>
              <a:t>March 2014</a:t>
            </a:r>
          </a:p>
          <a:p>
            <a:r>
              <a:rPr lang="en-US" sz="2400" dirty="0"/>
              <a:t/>
            </a:r>
            <a:br>
              <a:rPr lang="en-US" sz="2400" dirty="0"/>
            </a:br>
            <a:r>
              <a:rPr lang="en-US" sz="2000" dirty="0"/>
              <a:t>Copyright </a:t>
            </a:r>
            <a:r>
              <a:rPr lang="en-US" sz="2000" dirty="0" smtClean="0"/>
              <a:t>2013, 2014, </a:t>
            </a:r>
            <a:r>
              <a:rPr lang="en-US" sz="2000" dirty="0"/>
              <a:t>California Institute of Technology (“Caltech”)</a:t>
            </a:r>
            <a:br>
              <a:rPr lang="en-US" sz="2000" dirty="0"/>
            </a:br>
            <a:r>
              <a:rPr lang="en-US" sz="2000" dirty="0"/>
              <a:t>U.S. Government sponsorship acknowledged. All rights reserved.</a:t>
            </a:r>
          </a:p>
        </p:txBody>
      </p:sp>
    </p:spTree>
    <p:extLst>
      <p:ext uri="{BB962C8B-B14F-4D97-AF65-F5344CB8AC3E}">
        <p14:creationId xmlns:p14="http://schemas.microsoft.com/office/powerpoint/2010/main" val="26247699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635000"/>
          </a:xfrm>
        </p:spPr>
        <p:txBody>
          <a:bodyPr>
            <a:noAutofit/>
          </a:bodyPr>
          <a:lstStyle/>
          <a:p>
            <a:r>
              <a:rPr lang="en-US" sz="3600" dirty="0" smtClean="0"/>
              <a:t>Systems of Units &amp; Quantity Kinds</a:t>
            </a:r>
            <a:endParaRPr lang="en-US" sz="3600" dirty="0"/>
          </a:p>
        </p:txBody>
      </p:sp>
      <p:graphicFrame>
        <p:nvGraphicFramePr>
          <p:cNvPr id="7" name="Table 6"/>
          <p:cNvGraphicFramePr>
            <a:graphicFrameLocks noGrp="1"/>
          </p:cNvGraphicFramePr>
          <p:nvPr>
            <p:extLst>
              <p:ext uri="{D42A27DB-BD31-4B8C-83A1-F6EECF244321}">
                <p14:modId xmlns:p14="http://schemas.microsoft.com/office/powerpoint/2010/main" val="472818179"/>
              </p:ext>
            </p:extLst>
          </p:nvPr>
        </p:nvGraphicFramePr>
        <p:xfrm>
          <a:off x="1430866" y="749233"/>
          <a:ext cx="6714067" cy="1416410"/>
        </p:xfrm>
        <a:graphic>
          <a:graphicData uri="http://schemas.openxmlformats.org/drawingml/2006/table">
            <a:tbl>
              <a:tblPr/>
              <a:tblGrid>
                <a:gridCol w="441876"/>
                <a:gridCol w="2540790"/>
                <a:gridCol w="724186"/>
                <a:gridCol w="662815"/>
                <a:gridCol w="761009"/>
                <a:gridCol w="699638"/>
                <a:gridCol w="883753"/>
              </a:tblGrid>
              <a:tr h="257761">
                <a:tc>
                  <a:txBody>
                    <a:bodyPr/>
                    <a:lstStyle/>
                    <a:p>
                      <a:pPr algn="ctr" fontAlgn="ctr"/>
                      <a:endParaRPr lang="en-US" sz="1200" b="0" i="0" u="none" strike="noStrike">
                        <a:solidFill>
                          <a:srgbClr val="000000"/>
                        </a:solidFill>
                        <a:effectLst/>
                        <a:latin typeface="Calibri"/>
                      </a:endParaRPr>
                    </a:p>
                  </a:txBody>
                  <a:tcPr marL="12274" marR="12274" marT="1227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a:endParaRPr>
                    </a:p>
                  </a:txBody>
                  <a:tcPr marL="12274" marR="12274" marT="12274"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1" i="0" u="none" strike="noStrike">
                          <a:solidFill>
                            <a:srgbClr val="000000"/>
                          </a:solidFill>
                          <a:effectLst/>
                          <a:latin typeface="Calibri"/>
                        </a:rPr>
                        <a:t>Normative SysML</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1200" b="1" i="0" u="none" strike="noStrike">
                          <a:solidFill>
                            <a:srgbClr val="000000"/>
                          </a:solidFill>
                          <a:effectLst/>
                          <a:latin typeface="Calibri"/>
                        </a:rPr>
                        <a:t>Non-normative QUDV &amp; ISO-80000</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68230">
                <a:tc>
                  <a:txBody>
                    <a:bodyPr/>
                    <a:lstStyle/>
                    <a:p>
                      <a:pPr algn="ctr" fontAlgn="ctr"/>
                      <a:r>
                        <a:rPr lang="en-US" sz="1200" b="1" i="0" u="none" strike="noStrike" dirty="0" smtClean="0">
                          <a:solidFill>
                            <a:srgbClr val="000000"/>
                          </a:solidFill>
                          <a:effectLst/>
                          <a:latin typeface="Calibri"/>
                        </a:rPr>
                        <a:t>Def</a:t>
                      </a:r>
                      <a:r>
                        <a:rPr lang="en-US" sz="1200" b="1" i="0" u="none" strike="noStrike" baseline="0" dirty="0" smtClean="0">
                          <a:solidFill>
                            <a:srgbClr val="000000"/>
                          </a:solidFill>
                          <a:effectLst/>
                          <a:latin typeface="Calibri"/>
                        </a:rPr>
                        <a:t>.</a:t>
                      </a:r>
                      <a:endParaRPr lang="en-US" sz="1200" b="1" i="0" u="none" strike="noStrike" dirty="0">
                        <a:solidFill>
                          <a:srgbClr val="000000"/>
                        </a:solidFill>
                        <a:effectLst/>
                        <a:latin typeface="Calibri"/>
                      </a:endParaRP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Quantities and units (30 definitions)</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language concept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modeling pattern</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language concept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modeling pattern</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ISO-80000-1 Library</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025">
                <a:tc>
                  <a:txBody>
                    <a:bodyPr/>
                    <a:lstStyle/>
                    <a:p>
                      <a:pPr algn="l" fontAlgn="b"/>
                      <a:r>
                        <a:rPr lang="en-US" sz="1200" b="0" i="0" u="none" strike="noStrike">
                          <a:solidFill>
                            <a:srgbClr val="000000"/>
                          </a:solidFill>
                          <a:effectLst/>
                          <a:latin typeface="Calibri"/>
                        </a:rPr>
                        <a:t>1.3</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system of quantities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025">
                <a:tc>
                  <a:txBody>
                    <a:bodyPr/>
                    <a:lstStyle/>
                    <a:p>
                      <a:pPr algn="l" fontAlgn="b"/>
                      <a:r>
                        <a:rPr lang="en-US" sz="1200" b="0" i="0" u="none" strike="noStrike">
                          <a:solidFill>
                            <a:srgbClr val="000000"/>
                          </a:solidFill>
                          <a:effectLst/>
                          <a:latin typeface="Calibri"/>
                        </a:rPr>
                        <a:t>1.6</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International System of Quantities (ISQ)</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025">
                <a:tc>
                  <a:txBody>
                    <a:bodyPr/>
                    <a:lstStyle/>
                    <a:p>
                      <a:pPr algn="l" fontAlgn="b"/>
                      <a:r>
                        <a:rPr lang="en-US" sz="1200" b="0" i="0" u="none" strike="noStrike">
                          <a:solidFill>
                            <a:srgbClr val="000000"/>
                          </a:solidFill>
                          <a:effectLst/>
                          <a:latin typeface="Calibri"/>
                        </a:rPr>
                        <a:t>1.13</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system of units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025">
                <a:tc>
                  <a:txBody>
                    <a:bodyPr/>
                    <a:lstStyle/>
                    <a:p>
                      <a:pPr algn="l" fontAlgn="b"/>
                      <a:r>
                        <a:rPr lang="en-US" sz="1200" b="0" i="0" u="none" strike="noStrike">
                          <a:solidFill>
                            <a:srgbClr val="000000"/>
                          </a:solidFill>
                          <a:effectLst/>
                          <a:latin typeface="Calibri"/>
                        </a:rPr>
                        <a:t>1.16</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International System of Units (SI)</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dirty="0">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sp>
        <p:nvSpPr>
          <p:cNvPr id="11" name="TextBox 10"/>
          <p:cNvSpPr txBox="1"/>
          <p:nvPr/>
        </p:nvSpPr>
        <p:spPr>
          <a:xfrm>
            <a:off x="215091" y="6366372"/>
            <a:ext cx="8784526" cy="369332"/>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2" action="ppaction://hlinksldjump"/>
              </a:rPr>
              <a:t>#</a:t>
            </a:r>
            <a:r>
              <a:rPr lang="en-US" dirty="0" smtClean="0">
                <a:hlinkClick r:id="rId2" action="ppaction://hlinksldjump"/>
              </a:rPr>
              <a:t>45 </a:t>
            </a:r>
            <a:r>
              <a:rPr lang="en-US" dirty="0" smtClean="0"/>
              <a:t>for JPL’s modularization where &lt;&lt;import&gt;&gt; has a strong separation semantics</a:t>
            </a:r>
            <a:endParaRPr lang="en-US" dirty="0"/>
          </a:p>
        </p:txBody>
      </p:sp>
      <p:pic>
        <p:nvPicPr>
          <p:cNvPr id="4" name="Picture 3"/>
          <p:cNvPicPr>
            <a:picLocks noChangeAspect="1"/>
          </p:cNvPicPr>
          <p:nvPr/>
        </p:nvPicPr>
        <p:blipFill>
          <a:blip r:embed="rId3"/>
          <a:stretch>
            <a:fillRect/>
          </a:stretch>
        </p:blipFill>
        <p:spPr>
          <a:xfrm>
            <a:off x="0" y="2165643"/>
            <a:ext cx="9144000" cy="3845125"/>
          </a:xfrm>
          <a:prstGeom prst="rect">
            <a:avLst/>
          </a:prstGeom>
        </p:spPr>
      </p:pic>
      <p:sp>
        <p:nvSpPr>
          <p:cNvPr id="8" name="TextBox 7"/>
          <p:cNvSpPr txBox="1"/>
          <p:nvPr/>
        </p:nvSpPr>
        <p:spPr>
          <a:xfrm>
            <a:off x="215091" y="6005507"/>
            <a:ext cx="8784526" cy="369332"/>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4" action="ppaction://hlinksldjump"/>
              </a:rPr>
              <a:t>#</a:t>
            </a:r>
            <a:r>
              <a:rPr lang="en-US" dirty="0" smtClean="0">
                <a:hlinkClick r:id="rId4" action="ppaction://hlinksldjump"/>
              </a:rPr>
              <a:t>44 </a:t>
            </a:r>
            <a:r>
              <a:rPr lang="en-US" dirty="0" smtClean="0"/>
              <a:t>for SysML issue #16263 preventing modularizing OMG SysML 1.4 ISO-80000 library</a:t>
            </a:r>
          </a:p>
        </p:txBody>
      </p:sp>
      <p:sp>
        <p:nvSpPr>
          <p:cNvPr id="9" name="Half Frame 8">
            <a:hlinkClick r:id="rId5"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59300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7" y="6085"/>
            <a:ext cx="8974666" cy="758295"/>
          </a:xfrm>
        </p:spPr>
        <p:txBody>
          <a:bodyPr>
            <a:normAutofit fontScale="90000"/>
          </a:bodyPr>
          <a:lstStyle/>
          <a:p>
            <a:r>
              <a:rPr lang="en-US" dirty="0" smtClean="0"/>
              <a:t>base quantity kinds (ISQ) &amp; base units (SI)</a:t>
            </a:r>
            <a:endParaRPr lang="en-US" dirty="0"/>
          </a:p>
        </p:txBody>
      </p:sp>
      <p:sp>
        <p:nvSpPr>
          <p:cNvPr id="7" name="TextBox 6"/>
          <p:cNvSpPr txBox="1"/>
          <p:nvPr/>
        </p:nvSpPr>
        <p:spPr>
          <a:xfrm>
            <a:off x="740919" y="6111812"/>
            <a:ext cx="7061624" cy="646331"/>
          </a:xfrm>
          <a:prstGeom prst="rect">
            <a:avLst/>
          </a:prstGeom>
          <a:solidFill>
            <a:schemeClr val="accent6">
              <a:lumMod val="40000"/>
              <a:lumOff val="60000"/>
            </a:schemeClr>
          </a:solidFill>
        </p:spPr>
        <p:txBody>
          <a:bodyPr wrap="none" rtlCol="0">
            <a:spAutoFit/>
          </a:bodyPr>
          <a:lstStyle/>
          <a:p>
            <a:r>
              <a:rPr lang="en-US" dirty="0" smtClean="0"/>
              <a:t>See </a:t>
            </a:r>
            <a:r>
              <a:rPr lang="en-US" dirty="0" smtClean="0">
                <a:hlinkClick r:id="rId2" action="ppaction://hlinksldjump"/>
              </a:rPr>
              <a:t>#47 </a:t>
            </a:r>
            <a:r>
              <a:rPr lang="en-US" dirty="0" smtClean="0"/>
              <a:t>for </a:t>
            </a:r>
            <a:r>
              <a:rPr lang="en-US" dirty="0" smtClean="0"/>
              <a:t>more information about taxonomic relationships in metrology</a:t>
            </a:r>
          </a:p>
          <a:p>
            <a:r>
              <a:rPr lang="en-US" dirty="0" smtClean="0"/>
              <a:t>(i.e., general/specific units/quantity kinds)</a:t>
            </a:r>
            <a:endParaRPr lang="en-US" dirty="0"/>
          </a:p>
        </p:txBody>
      </p:sp>
      <p:pic>
        <p:nvPicPr>
          <p:cNvPr id="8" name="Picture 7"/>
          <p:cNvPicPr>
            <a:picLocks noChangeAspect="1"/>
          </p:cNvPicPr>
          <p:nvPr/>
        </p:nvPicPr>
        <p:blipFill>
          <a:blip r:embed="rId3"/>
          <a:stretch>
            <a:fillRect/>
          </a:stretch>
        </p:blipFill>
        <p:spPr>
          <a:xfrm>
            <a:off x="0" y="2476697"/>
            <a:ext cx="9144000" cy="3635115"/>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837919455"/>
              </p:ext>
            </p:extLst>
          </p:nvPr>
        </p:nvGraphicFramePr>
        <p:xfrm>
          <a:off x="1208616" y="764380"/>
          <a:ext cx="6946900" cy="1625600"/>
        </p:xfrm>
        <a:graphic>
          <a:graphicData uri="http://schemas.openxmlformats.org/drawingml/2006/table">
            <a:tbl>
              <a:tblPr/>
              <a:tblGrid>
                <a:gridCol w="457200"/>
                <a:gridCol w="2628900"/>
                <a:gridCol w="749300"/>
                <a:gridCol w="685800"/>
                <a:gridCol w="787400"/>
                <a:gridCol w="723900"/>
                <a:gridCol w="914400"/>
              </a:tblGrid>
              <a:tr h="266700">
                <a:tc>
                  <a:txBody>
                    <a:bodyPr/>
                    <a:lstStyle/>
                    <a:p>
                      <a:pPr algn="ctr" fontAlgn="ctr"/>
                      <a:endParaRPr lang="en-US" sz="1200" b="0" i="0" u="none" strike="noStrike">
                        <a:solidFill>
                          <a:srgbClr val="000000"/>
                        </a:solidFill>
                        <a:effectLst/>
                        <a:latin typeface="Calibri"/>
                      </a:endParaRP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a:endParaRP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1" i="0" u="none" strike="noStrike">
                          <a:solidFill>
                            <a:srgbClr val="000000"/>
                          </a:solidFill>
                          <a:effectLst/>
                          <a:latin typeface="Calibri"/>
                        </a:rPr>
                        <a:t>Normative SysML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1200" b="1" i="0" u="none" strike="noStrike">
                          <a:solidFill>
                            <a:srgbClr val="000000"/>
                          </a:solidFill>
                          <a:effectLst/>
                          <a:latin typeface="Calibri"/>
                        </a:rPr>
                        <a:t>Non-normative QUDV &amp; ISO-80000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81000">
                <a:tc>
                  <a:txBody>
                    <a:bodyPr/>
                    <a:lstStyle/>
                    <a:p>
                      <a:pPr algn="ctr" fontAlgn="ctr"/>
                      <a:r>
                        <a:rPr lang="en-US" sz="1200" b="1"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Quantities and units (30 definitions)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language concept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modeling pattern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language concept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modeling pattern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ISO-80000-1 Library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kind of quantity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base quantity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measurement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base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multiple of a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sp>
        <p:nvSpPr>
          <p:cNvPr id="6" name="Half Frame 5">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047409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3705"/>
            <a:ext cx="9144000" cy="759554"/>
          </a:xfrm>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base quantity kinds (ISQ) &amp; base units (SI)</a:t>
            </a:r>
            <a:endParaRPr lang="en-US" dirty="0"/>
          </a:p>
        </p:txBody>
      </p:sp>
      <p:pic>
        <p:nvPicPr>
          <p:cNvPr id="5" name="Picture 4"/>
          <p:cNvPicPr>
            <a:picLocks noChangeAspect="1"/>
          </p:cNvPicPr>
          <p:nvPr/>
        </p:nvPicPr>
        <p:blipFill>
          <a:blip r:embed="rId2"/>
          <a:stretch>
            <a:fillRect/>
          </a:stretch>
        </p:blipFill>
        <p:spPr>
          <a:xfrm>
            <a:off x="1" y="2650067"/>
            <a:ext cx="9144000" cy="3937789"/>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044007945"/>
              </p:ext>
            </p:extLst>
          </p:nvPr>
        </p:nvGraphicFramePr>
        <p:xfrm>
          <a:off x="954617" y="806851"/>
          <a:ext cx="6946900" cy="1625600"/>
        </p:xfrm>
        <a:graphic>
          <a:graphicData uri="http://schemas.openxmlformats.org/drawingml/2006/table">
            <a:tbl>
              <a:tblPr/>
              <a:tblGrid>
                <a:gridCol w="457200"/>
                <a:gridCol w="2628900"/>
                <a:gridCol w="749300"/>
                <a:gridCol w="685800"/>
                <a:gridCol w="787400"/>
                <a:gridCol w="723900"/>
                <a:gridCol w="914400"/>
              </a:tblGrid>
              <a:tr h="266700">
                <a:tc>
                  <a:txBody>
                    <a:bodyPr/>
                    <a:lstStyle/>
                    <a:p>
                      <a:pPr algn="ctr" fontAlgn="ctr"/>
                      <a:endParaRPr lang="en-US" sz="1200" b="0" i="0" u="none" strike="noStrike">
                        <a:solidFill>
                          <a:srgbClr val="000000"/>
                        </a:solidFill>
                        <a:effectLst/>
                        <a:latin typeface="Calibri"/>
                      </a:endParaRP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a:endParaRPr>
                    </a:p>
                  </a:txBody>
                  <a:tcPr marL="12700" marR="12700" marT="1270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1" i="0" u="none" strike="noStrike">
                          <a:solidFill>
                            <a:srgbClr val="000000"/>
                          </a:solidFill>
                          <a:effectLst/>
                          <a:latin typeface="Calibri"/>
                        </a:rPr>
                        <a:t>Normative SysML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1200" b="1" i="0" u="none" strike="noStrike">
                          <a:solidFill>
                            <a:srgbClr val="000000"/>
                          </a:solidFill>
                          <a:effectLst/>
                          <a:latin typeface="Calibri"/>
                        </a:rPr>
                        <a:t>Non-normative QUDV &amp; ISO-80000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81000">
                <a:tc>
                  <a:txBody>
                    <a:bodyPr/>
                    <a:lstStyle/>
                    <a:p>
                      <a:pPr algn="ctr" fontAlgn="ctr"/>
                      <a:r>
                        <a:rPr lang="en-US" sz="1200" b="1"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Quantities and units (30 definitions)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language concept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modeling pattern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language concept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modeling pattern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ISO-80000-1 Library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200" b="0" i="0" u="none" strike="noStrike" dirty="0">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kind of quantity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base quantity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measurement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base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0500">
                <a:tc>
                  <a:txBody>
                    <a:bodyPr/>
                    <a:lstStyle/>
                    <a:p>
                      <a:pPr algn="l" fontAlgn="b"/>
                      <a:r>
                        <a:rPr lang="en-US" sz="1200" b="0" i="0" u="none" strike="noStrike">
                          <a:solidFill>
                            <a:srgbClr val="000000"/>
                          </a:solidFill>
                          <a:effectLst/>
                          <a:latin typeface="Calibri"/>
                        </a:rPr>
                        <a:t>1.17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dirty="0">
                          <a:solidFill>
                            <a:srgbClr val="000000"/>
                          </a:solidFill>
                          <a:effectLst/>
                          <a:latin typeface="Arial"/>
                        </a:rPr>
                        <a:t>multiple of a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dirty="0">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13715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304"/>
            <a:ext cx="8229600" cy="741362"/>
          </a:xfrm>
        </p:spPr>
        <p:txBody>
          <a:bodyPr>
            <a:normAutofit fontScale="90000"/>
          </a:bodyPr>
          <a:lstStyle/>
          <a:p>
            <a:r>
              <a:rPr lang="en-US" dirty="0" smtClean="0"/>
              <a:t>Example of Derived Definitions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81602994"/>
              </p:ext>
            </p:extLst>
          </p:nvPr>
        </p:nvGraphicFramePr>
        <p:xfrm>
          <a:off x="366183" y="5592497"/>
          <a:ext cx="3162300" cy="977900"/>
        </p:xfrm>
        <a:graphic>
          <a:graphicData uri="http://schemas.openxmlformats.org/drawingml/2006/table">
            <a:tbl>
              <a:tblPr/>
              <a:tblGrid>
                <a:gridCol w="419100"/>
                <a:gridCol w="2019300"/>
                <a:gridCol w="508000"/>
                <a:gridCol w="215900"/>
              </a:tblGrid>
              <a:tr h="190500">
                <a:tc gridSpan="2">
                  <a:txBody>
                    <a:bodyPr/>
                    <a:lstStyle/>
                    <a:p>
                      <a:pPr algn="l" fontAlgn="b"/>
                      <a:r>
                        <a:rPr lang="en-US" sz="1200" b="0" i="0" u="none" strike="noStrike" dirty="0">
                          <a:solidFill>
                            <a:srgbClr val="000000"/>
                          </a:solidFill>
                          <a:effectLst/>
                          <a:latin typeface="Calibri"/>
                        </a:rPr>
                        <a:t>Definitions illustrated in this figure</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r" fontAlgn="b"/>
                      <a:r>
                        <a:rPr lang="en-US" sz="1200" b="0" i="0" u="none" strike="noStrike">
                          <a:solidFill>
                            <a:srgbClr val="000000"/>
                          </a:solidFill>
                          <a:effectLst/>
                          <a:latin typeface="Calibri"/>
                        </a:rPr>
                        <a:t>Count</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r>
              <a:tr h="190500">
                <a:tc>
                  <a:txBody>
                    <a:bodyPr/>
                    <a:lstStyle/>
                    <a:p>
                      <a:pPr algn="l" fontAlgn="b"/>
                      <a:r>
                        <a:rPr lang="en-US" sz="12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l" fontAlgn="b"/>
                      <a:r>
                        <a:rPr lang="en-US" sz="1000" b="1" i="0" u="none" strike="noStrike" dirty="0">
                          <a:solidFill>
                            <a:srgbClr val="000000"/>
                          </a:solidFill>
                          <a:effectLst/>
                          <a:latin typeface="Arial"/>
                        </a:rPr>
                        <a:t>derived quantity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r" fontAlgn="b"/>
                      <a:r>
                        <a:rPr lang="en-US" sz="12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l" fontAlgn="b"/>
                      <a:r>
                        <a:rPr lang="en-US" sz="1200" b="0" i="0" u="none" strike="noStrike">
                          <a:solidFill>
                            <a:srgbClr val="000000"/>
                          </a:solidFill>
                          <a:effectLst/>
                          <a:latin typeface="Calibri"/>
                        </a:rPr>
                        <a:t>1.11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l" fontAlgn="b"/>
                      <a:r>
                        <a:rPr lang="en-US" sz="1000" b="1" i="0" u="none" strike="noStrike">
                          <a:solidFill>
                            <a:srgbClr val="000000"/>
                          </a:solidFill>
                          <a:effectLst/>
                          <a:latin typeface="Arial"/>
                        </a:rPr>
                        <a:t>derived unit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r" fontAlgn="b"/>
                      <a:r>
                        <a:rPr lang="en-US" sz="1200" b="0" i="0" u="none" strike="noStrike">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l" fontAlgn="b"/>
                      <a:r>
                        <a:rPr lang="en-US" sz="1200" b="0" i="0" u="none" strike="noStrike">
                          <a:solidFill>
                            <a:srgbClr val="000000"/>
                          </a:solidFill>
                          <a:effectLst/>
                          <a:latin typeface="Calibri"/>
                        </a:rPr>
                        <a:t>1.22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l" fontAlgn="b"/>
                      <a:r>
                        <a:rPr lang="en-US" sz="1000" b="1" i="0" u="none" strike="noStrike">
                          <a:solidFill>
                            <a:srgbClr val="000000"/>
                          </a:solidFill>
                          <a:effectLst/>
                          <a:latin typeface="Arial"/>
                        </a:rPr>
                        <a:t>quantity equation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r" fontAlgn="b"/>
                      <a:r>
                        <a:rPr lang="en-US" sz="12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l" fontAlgn="b"/>
                      <a:r>
                        <a:rPr lang="en-US" sz="1200" b="0" i="0" u="none" strike="noStrike">
                          <a:solidFill>
                            <a:srgbClr val="000000"/>
                          </a:solidFill>
                          <a:effectLst/>
                          <a:latin typeface="Calibri"/>
                        </a:rPr>
                        <a:t>1.23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l" fontAlgn="b"/>
                      <a:r>
                        <a:rPr lang="en-US" sz="1000" b="1" i="0" u="none" strike="noStrike">
                          <a:solidFill>
                            <a:srgbClr val="000000"/>
                          </a:solidFill>
                          <a:effectLst/>
                          <a:latin typeface="Arial"/>
                        </a:rPr>
                        <a:t>unit equation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r" fontAlgn="b"/>
                      <a:r>
                        <a:rPr lang="en-US" sz="1200" b="0" i="0" u="none" strike="noStrike" dirty="0">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pic>
        <p:nvPicPr>
          <p:cNvPr id="8" name="Picture 7"/>
          <p:cNvPicPr>
            <a:picLocks noChangeAspect="1"/>
          </p:cNvPicPr>
          <p:nvPr/>
        </p:nvPicPr>
        <p:blipFill>
          <a:blip r:embed="rId2"/>
          <a:stretch>
            <a:fillRect/>
          </a:stretch>
        </p:blipFill>
        <p:spPr>
          <a:xfrm>
            <a:off x="0" y="914401"/>
            <a:ext cx="9144000" cy="4300358"/>
          </a:xfrm>
          <a:prstGeom prst="rect">
            <a:avLst/>
          </a:prstGeom>
        </p:spPr>
      </p:pic>
      <p:sp>
        <p:nvSpPr>
          <p:cNvPr id="10" name="Folded Corner 9"/>
          <p:cNvSpPr/>
          <p:nvPr/>
        </p:nvSpPr>
        <p:spPr>
          <a:xfrm>
            <a:off x="3962399" y="5580851"/>
            <a:ext cx="4936067" cy="108770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In SysML 1.4, ISO 80000 has definitions for:</a:t>
            </a:r>
          </a:p>
          <a:p>
            <a:r>
              <a:rPr lang="en-US" dirty="0"/>
              <a:t>- 325 quantity kinds</a:t>
            </a:r>
          </a:p>
          <a:p>
            <a:r>
              <a:rPr lang="en-US" dirty="0"/>
              <a:t>- 191 non-prefixed units; 2564 prefixed units</a:t>
            </a:r>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89082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547"/>
            <a:ext cx="8229600" cy="675546"/>
          </a:xfrm>
        </p:spPr>
        <p:txBody>
          <a:bodyPr>
            <a:normAutofit fontScale="90000"/>
          </a:bodyPr>
          <a:lstStyle/>
          <a:p>
            <a:r>
              <a:rPr lang="en-US" dirty="0" smtClean="0"/>
              <a:t>Organization of the ISO 80000 Library</a:t>
            </a:r>
            <a:endParaRPr lang="en-US" dirty="0"/>
          </a:p>
        </p:txBody>
      </p:sp>
      <p:sp>
        <p:nvSpPr>
          <p:cNvPr id="3" name="Content Placeholder 2"/>
          <p:cNvSpPr>
            <a:spLocks noGrp="1"/>
          </p:cNvSpPr>
          <p:nvPr>
            <p:ph idx="1"/>
          </p:nvPr>
        </p:nvSpPr>
        <p:spPr>
          <a:xfrm>
            <a:off x="73097" y="1056921"/>
            <a:ext cx="4455725" cy="5133197"/>
          </a:xfrm>
        </p:spPr>
        <p:txBody>
          <a:bodyPr>
            <a:normAutofit fontScale="47500" lnSpcReduction="20000"/>
          </a:bodyPr>
          <a:lstStyle/>
          <a:p>
            <a:pPr marL="0" indent="0">
              <a:buNone/>
            </a:pPr>
            <a:r>
              <a:rPr lang="en-US" sz="5900" dirty="0" smtClean="0"/>
              <a:t>Practical Perspective:</a:t>
            </a:r>
          </a:p>
          <a:p>
            <a:pPr marL="460375" indent="-460375">
              <a:buFont typeface="+mj-lt"/>
              <a:buAutoNum type="arabicPeriod"/>
            </a:pPr>
            <a:r>
              <a:rPr lang="en-US" sz="5900" dirty="0" smtClean="0"/>
              <a:t>Using the library</a:t>
            </a:r>
          </a:p>
          <a:p>
            <a:pPr marL="460375" indent="-460375">
              <a:buFont typeface="+mj-lt"/>
              <a:buAutoNum type="arabicPeriod"/>
            </a:pPr>
            <a:r>
              <a:rPr lang="en-US" sz="5900" dirty="0" smtClean="0"/>
              <a:t>Extending the library</a:t>
            </a:r>
          </a:p>
          <a:p>
            <a:pPr marL="460375" indent="-460375">
              <a:buFont typeface="+mj-lt"/>
              <a:buAutoNum type="arabicPeriod"/>
            </a:pPr>
            <a:r>
              <a:rPr lang="en-US" sz="5900" dirty="0" smtClean="0"/>
              <a:t>Dimensional Analysis</a:t>
            </a:r>
            <a:endParaRPr lang="en-US" sz="3000" dirty="0" smtClean="0"/>
          </a:p>
          <a:p>
            <a:pPr marL="0" indent="0">
              <a:buNone/>
            </a:pPr>
            <a:endParaRPr lang="en-US" sz="3000" dirty="0"/>
          </a:p>
          <a:p>
            <a:pPr marL="0" indent="0">
              <a:buNone/>
            </a:pPr>
            <a:r>
              <a:rPr lang="en-US" sz="3000" dirty="0" smtClean="0"/>
              <a:t>Notes:</a:t>
            </a:r>
          </a:p>
          <a:p>
            <a:pPr marL="0" indent="0">
              <a:buNone/>
            </a:pPr>
            <a:endParaRPr lang="en-US" sz="3000" dirty="0"/>
          </a:p>
          <a:p>
            <a:pPr marL="0" indent="0">
              <a:buNone/>
            </a:pPr>
            <a:r>
              <a:rPr lang="en-US" sz="3000" dirty="0" smtClean="0"/>
              <a:t>OMG </a:t>
            </a:r>
            <a:r>
              <a:rPr lang="en-US" sz="3000" dirty="0"/>
              <a:t>SysML 1.4 ISO </a:t>
            </a:r>
            <a:r>
              <a:rPr lang="en-US" sz="3000" dirty="0" smtClean="0"/>
              <a:t>80000 uses &lt;&lt;import&gt;&gt; with </a:t>
            </a:r>
          </a:p>
          <a:p>
            <a:pPr marL="0" indent="0">
              <a:buNone/>
            </a:pPr>
            <a:r>
              <a:rPr lang="en-US" sz="3000" dirty="0" smtClean="0"/>
              <a:t>a stronger modularity semantics than defined in </a:t>
            </a:r>
            <a:r>
              <a:rPr lang="en-US" sz="3000" dirty="0" smtClean="0"/>
              <a:t>UML</a:t>
            </a:r>
            <a:endParaRPr lang="en-US" sz="3000" dirty="0"/>
          </a:p>
          <a:p>
            <a:pPr marL="0" indent="0">
              <a:buNone/>
            </a:pPr>
            <a:endParaRPr lang="en-US" sz="3000" dirty="0" smtClean="0"/>
          </a:p>
          <a:p>
            <a:pPr marL="0" indent="0">
              <a:buNone/>
            </a:pPr>
            <a:r>
              <a:rPr lang="en-US" sz="3000" dirty="0" smtClean="0"/>
              <a:t>In OMG SysML 1.4 ISO 80000, [X] &lt;&lt;import&gt;&gt; [Y] means:</a:t>
            </a:r>
            <a:endParaRPr lang="en-US" sz="3000" dirty="0"/>
          </a:p>
          <a:p>
            <a:pPr marL="514350" indent="-514350">
              <a:buAutoNum type="arabicParenR"/>
            </a:pPr>
            <a:r>
              <a:rPr lang="en-US" sz="3000" dirty="0" smtClean="0"/>
              <a:t>Some definition in [X] depends </a:t>
            </a:r>
            <a:br>
              <a:rPr lang="en-US" sz="3000" dirty="0" smtClean="0"/>
            </a:br>
            <a:r>
              <a:rPr lang="en-US" sz="3000" dirty="0" smtClean="0"/>
              <a:t>on some definition in [Y]</a:t>
            </a:r>
          </a:p>
          <a:p>
            <a:pPr marL="514350" indent="-514350">
              <a:buFont typeface="Arial"/>
              <a:buAutoNum type="arabicParenR"/>
            </a:pPr>
            <a:r>
              <a:rPr lang="en-US" sz="3000" dirty="0"/>
              <a:t>No definition in the &lt;&lt;import&gt;</a:t>
            </a:r>
            <a:r>
              <a:rPr lang="en-US" sz="3000" dirty="0" smtClean="0"/>
              <a:t>&gt; closure</a:t>
            </a:r>
            <a:br>
              <a:rPr lang="en-US" sz="3000" dirty="0" smtClean="0"/>
            </a:br>
            <a:r>
              <a:rPr lang="en-US" sz="3000" dirty="0" smtClean="0"/>
              <a:t>of </a:t>
            </a:r>
            <a:r>
              <a:rPr lang="en-US" sz="3000" dirty="0"/>
              <a:t>[Y] depends on any definition in [</a:t>
            </a:r>
            <a:r>
              <a:rPr lang="en-US" sz="3000" dirty="0" smtClean="0"/>
              <a:t>X]</a:t>
            </a:r>
          </a:p>
          <a:p>
            <a:pPr marL="514350" indent="-514350">
              <a:buFont typeface="Arial"/>
              <a:buAutoNum type="arabicParenR"/>
            </a:pPr>
            <a:r>
              <a:rPr lang="en-US" sz="3000" dirty="0" smtClean="0"/>
              <a:t>In most cases: ISO/IEC document part [X] has a normative reference to ISO/IEC document part [Y] </a:t>
            </a:r>
            <a:br>
              <a:rPr lang="en-US" sz="3000" dirty="0" smtClean="0"/>
            </a:br>
            <a:endParaRPr lang="en-US" sz="3000" dirty="0"/>
          </a:p>
          <a:p>
            <a:pPr marL="0" indent="0">
              <a:buNone/>
            </a:pPr>
            <a:r>
              <a:rPr lang="en-US" sz="3000" dirty="0" smtClean="0"/>
              <a:t>(A stereotype extending PackageImport would have been appropriate to indicate the above semantics)</a:t>
            </a:r>
          </a:p>
        </p:txBody>
      </p:sp>
      <p:pic>
        <p:nvPicPr>
          <p:cNvPr id="8" name="Picture 7"/>
          <p:cNvPicPr>
            <a:picLocks noChangeAspect="1"/>
          </p:cNvPicPr>
          <p:nvPr/>
        </p:nvPicPr>
        <p:blipFill>
          <a:blip r:embed="rId2"/>
          <a:stretch>
            <a:fillRect/>
          </a:stretch>
        </p:blipFill>
        <p:spPr>
          <a:xfrm>
            <a:off x="4528822" y="1412521"/>
            <a:ext cx="4491548" cy="5133197"/>
          </a:xfrm>
          <a:prstGeom prst="rect">
            <a:avLst/>
          </a:prstGeom>
        </p:spPr>
      </p:pic>
      <p:sp>
        <p:nvSpPr>
          <p:cNvPr id="6" name="TextBox 5"/>
          <p:cNvSpPr txBox="1"/>
          <p:nvPr/>
        </p:nvSpPr>
        <p:spPr>
          <a:xfrm>
            <a:off x="73097" y="6087254"/>
            <a:ext cx="3677636" cy="646331"/>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3" action="ppaction://hlinksldjump"/>
              </a:rPr>
              <a:t>#</a:t>
            </a:r>
            <a:r>
              <a:rPr lang="en-US" dirty="0" smtClean="0">
                <a:hlinkClick r:id="rId3" action="ppaction://hlinksldjump"/>
              </a:rPr>
              <a:t>46 </a:t>
            </a:r>
            <a:r>
              <a:rPr lang="en-US" dirty="0" smtClean="0"/>
              <a:t>for Normative References vs.</a:t>
            </a:r>
          </a:p>
          <a:p>
            <a:r>
              <a:rPr lang="en-US" dirty="0" smtClean="0"/>
              <a:t>Semantic Dependencies</a:t>
            </a:r>
            <a:endParaRPr lang="en-US" dirty="0"/>
          </a:p>
        </p:txBody>
      </p:sp>
      <p:sp>
        <p:nvSpPr>
          <p:cNvPr id="7" name="Half Frame 6">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089056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2955"/>
          </a:xfrm>
        </p:spPr>
        <p:txBody>
          <a:bodyPr>
            <a:normAutofit fontScale="90000"/>
          </a:bodyPr>
          <a:lstStyle/>
          <a:p>
            <a:r>
              <a:rPr lang="en-US" dirty="0" smtClean="0"/>
              <a:t>1) Using the ISO-80000 Library</a:t>
            </a:r>
            <a:endParaRPr lang="en-US" dirty="0"/>
          </a:p>
        </p:txBody>
      </p:sp>
      <p:sp>
        <p:nvSpPr>
          <p:cNvPr id="3" name="Content Placeholder 2"/>
          <p:cNvSpPr>
            <a:spLocks noGrp="1"/>
          </p:cNvSpPr>
          <p:nvPr>
            <p:ph idx="1"/>
          </p:nvPr>
        </p:nvSpPr>
        <p:spPr>
          <a:xfrm>
            <a:off x="457200" y="1187730"/>
            <a:ext cx="8477328" cy="4984470"/>
          </a:xfrm>
        </p:spPr>
        <p:txBody>
          <a:bodyPr>
            <a:normAutofit fontScale="92500" lnSpcReduction="10000"/>
          </a:bodyPr>
          <a:lstStyle/>
          <a:p>
            <a:pPr marL="2170113" indent="-2170113">
              <a:buNone/>
            </a:pPr>
            <a:r>
              <a:rPr lang="en-US" dirty="0"/>
              <a:t>E</a:t>
            </a:r>
            <a:r>
              <a:rPr lang="en-US" dirty="0" smtClean="0"/>
              <a:t>xample: </a:t>
            </a:r>
            <a:r>
              <a:rPr lang="en-US" dirty="0"/>
              <a:t>	</a:t>
            </a:r>
            <a:r>
              <a:rPr lang="en-US" dirty="0" smtClean="0"/>
              <a:t>Modeling the position of a point on a 2D Cartesian plane</a:t>
            </a:r>
          </a:p>
          <a:p>
            <a:pPr marL="2170113" indent="-2170113">
              <a:buNone/>
            </a:pPr>
            <a:endParaRPr lang="en-US" dirty="0" smtClean="0"/>
          </a:p>
          <a:p>
            <a:pPr marL="2170113" indent="-2170113">
              <a:buNone/>
            </a:pPr>
            <a:endParaRPr lang="en-US" dirty="0"/>
          </a:p>
          <a:p>
            <a:pPr marL="2170113" indent="-2170113">
              <a:buNone/>
            </a:pPr>
            <a:endParaRPr lang="en-US" dirty="0" smtClean="0"/>
          </a:p>
          <a:p>
            <a:pPr marL="2170113" indent="-2170113">
              <a:buNone/>
            </a:pPr>
            <a:endParaRPr lang="en-US" dirty="0"/>
          </a:p>
          <a:p>
            <a:pPr marL="2170113" indent="-2170113">
              <a:buNone/>
            </a:pPr>
            <a:endParaRPr lang="en-US" dirty="0" smtClean="0"/>
          </a:p>
          <a:p>
            <a:pPr marL="2170113" indent="-2170113">
              <a:buNone/>
            </a:pPr>
            <a:endParaRPr lang="en-US" dirty="0"/>
          </a:p>
          <a:p>
            <a:pPr marL="2170113" indent="-2170113">
              <a:buNone/>
            </a:pPr>
            <a:r>
              <a:rPr lang="en-US" dirty="0" smtClean="0"/>
              <a:t>Modularity:	Import ISO 80000-3 (space &amp; time)</a:t>
            </a:r>
          </a:p>
          <a:p>
            <a:pPr marL="2170113" indent="-2170113">
              <a:buNone/>
            </a:pPr>
            <a:r>
              <a:rPr lang="en-US" dirty="0"/>
              <a:t>	</a:t>
            </a:r>
            <a:r>
              <a:rPr lang="en-US" dirty="0" smtClean="0"/>
              <a:t>(this part suffices for this application)</a:t>
            </a:r>
          </a:p>
        </p:txBody>
      </p:sp>
      <p:graphicFrame>
        <p:nvGraphicFramePr>
          <p:cNvPr id="4" name="Object 3"/>
          <p:cNvGraphicFramePr>
            <a:graphicFrameLocks noChangeAspect="1"/>
          </p:cNvGraphicFramePr>
          <p:nvPr>
            <p:extLst>
              <p:ext uri="{D42A27DB-BD31-4B8C-83A1-F6EECF244321}">
                <p14:modId xmlns:p14="http://schemas.microsoft.com/office/powerpoint/2010/main" val="2504835049"/>
              </p:ext>
            </p:extLst>
          </p:nvPr>
        </p:nvGraphicFramePr>
        <p:xfrm>
          <a:off x="972476" y="2444999"/>
          <a:ext cx="3760788" cy="2143125"/>
        </p:xfrm>
        <a:graphic>
          <a:graphicData uri="http://schemas.openxmlformats.org/presentationml/2006/ole">
            <mc:AlternateContent xmlns:mc="http://schemas.openxmlformats.org/markup-compatibility/2006">
              <mc:Choice xmlns:v="urn:schemas-microsoft-com:vml" Requires="v">
                <p:oleObj spid="_x0000_s3126" name="Chart" r:id="rId3" imgW="7150100" imgH="4076700" progId="MSGraph.Chart.8">
                  <p:embed followColorScheme="full"/>
                </p:oleObj>
              </mc:Choice>
              <mc:Fallback>
                <p:oleObj name="Chart" r:id="rId3" imgW="7150100" imgH="4076700" progId="MSGraph.Chart.8">
                  <p:embed followColorScheme="full"/>
                  <p:pic>
                    <p:nvPicPr>
                      <p:cNvPr id="0" name=""/>
                      <p:cNvPicPr/>
                      <p:nvPr/>
                    </p:nvPicPr>
                    <p:blipFill>
                      <a:blip r:embed="rId4"/>
                      <a:stretch>
                        <a:fillRect/>
                      </a:stretch>
                    </p:blipFill>
                    <p:spPr>
                      <a:xfrm>
                        <a:off x="972476" y="2444999"/>
                        <a:ext cx="3760788" cy="2143125"/>
                      </a:xfrm>
                      <a:prstGeom prst="rect">
                        <a:avLst/>
                      </a:prstGeom>
                    </p:spPr>
                  </p:pic>
                </p:oleObj>
              </mc:Fallback>
            </mc:AlternateContent>
          </a:graphicData>
        </a:graphic>
      </p:graphicFrame>
      <p:sp>
        <p:nvSpPr>
          <p:cNvPr id="5" name="TextBox 4"/>
          <p:cNvSpPr txBox="1"/>
          <p:nvPr/>
        </p:nvSpPr>
        <p:spPr>
          <a:xfrm>
            <a:off x="4902597" y="2487331"/>
            <a:ext cx="3699536" cy="2031325"/>
          </a:xfrm>
          <a:prstGeom prst="rect">
            <a:avLst/>
          </a:prstGeom>
          <a:noFill/>
        </p:spPr>
        <p:txBody>
          <a:bodyPr wrap="square" rtlCol="0">
            <a:spAutoFit/>
          </a:bodyPr>
          <a:lstStyle/>
          <a:p>
            <a:r>
              <a:rPr lang="en-US" dirty="0" smtClean="0"/>
              <a:t>Goal: Represent in SysML the following points in the 2D plane:</a:t>
            </a:r>
            <a:br>
              <a:rPr lang="en-US" dirty="0" smtClean="0"/>
            </a:br>
            <a:endParaRPr lang="en-US" dirty="0" smtClean="0"/>
          </a:p>
          <a:p>
            <a:pPr marL="285750" indent="-285750">
              <a:buFontTx/>
              <a:buChar char="-"/>
            </a:pPr>
            <a:r>
              <a:rPr lang="en-US" dirty="0" smtClean="0"/>
              <a:t>Origin (x=0mm, y=0mm)</a:t>
            </a:r>
          </a:p>
          <a:p>
            <a:pPr marL="285750" indent="-285750">
              <a:buFontTx/>
              <a:buChar char="-"/>
            </a:pPr>
            <a:r>
              <a:rPr lang="en-US" dirty="0" smtClean="0"/>
              <a:t>p1 (x=1 mm, y=1 mm)</a:t>
            </a:r>
          </a:p>
          <a:p>
            <a:pPr marL="285750" indent="-285750">
              <a:buFontTx/>
              <a:buChar char="-"/>
            </a:pPr>
            <a:r>
              <a:rPr lang="en-US" dirty="0" smtClean="0"/>
              <a:t>p2 (x=2 mm, y=0.5 mm)</a:t>
            </a:r>
          </a:p>
          <a:p>
            <a:pPr marL="285750" indent="-285750">
              <a:buFontTx/>
              <a:buChar char="-"/>
            </a:pPr>
            <a:r>
              <a:rPr lang="en-US" dirty="0" smtClean="0"/>
              <a:t>p3 (x=2.5 mm, y=2 mm)</a:t>
            </a:r>
            <a:endParaRPr lang="en-US" dirty="0"/>
          </a:p>
        </p:txBody>
      </p:sp>
      <p:sp>
        <p:nvSpPr>
          <p:cNvPr id="6" name="Half Frame 5">
            <a:hlinkClick r:id="rId5" action="ppaction://hlinksldjump"/>
          </p:cNvPr>
          <p:cNvSpPr/>
          <p:nvPr/>
        </p:nvSpPr>
        <p:spPr>
          <a:xfrm>
            <a:off x="114299" y="189972"/>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71731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 r="20997"/>
          <a:stretch/>
        </p:blipFill>
        <p:spPr>
          <a:xfrm>
            <a:off x="608176" y="1176867"/>
            <a:ext cx="7766516" cy="5228007"/>
          </a:xfrm>
          <a:prstGeom prst="rect">
            <a:avLst/>
          </a:prstGeom>
        </p:spPr>
      </p:pic>
      <p:sp>
        <p:nvSpPr>
          <p:cNvPr id="4" name="TextBox 3"/>
          <p:cNvSpPr txBox="1"/>
          <p:nvPr/>
        </p:nvSpPr>
        <p:spPr>
          <a:xfrm>
            <a:off x="740919" y="6404874"/>
            <a:ext cx="6122289" cy="369332"/>
          </a:xfrm>
          <a:prstGeom prst="rect">
            <a:avLst/>
          </a:prstGeom>
          <a:solidFill>
            <a:schemeClr val="accent6">
              <a:lumMod val="40000"/>
              <a:lumOff val="60000"/>
            </a:schemeClr>
          </a:solidFill>
        </p:spPr>
        <p:txBody>
          <a:bodyPr wrap="none" rtlCol="0">
            <a:spAutoFit/>
          </a:bodyPr>
          <a:lstStyle/>
          <a:p>
            <a:r>
              <a:rPr lang="en-US" dirty="0" smtClean="0"/>
              <a:t>See </a:t>
            </a:r>
            <a:r>
              <a:rPr lang="en-US" dirty="0" smtClean="0">
                <a:hlinkClick r:id="rId3" action="ppaction://hlinksldjump"/>
              </a:rPr>
              <a:t>#</a:t>
            </a:r>
            <a:r>
              <a:rPr lang="en-US" dirty="0" smtClean="0">
                <a:hlinkClick r:id="rId3" action="ppaction://hlinksldjump"/>
              </a:rPr>
              <a:t>54 </a:t>
            </a:r>
            <a:r>
              <a:rPr lang="en-US" dirty="0" smtClean="0"/>
              <a:t>for practical considerations about naming ValueTypes</a:t>
            </a:r>
            <a:endParaRPr lang="en-US" dirty="0"/>
          </a:p>
        </p:txBody>
      </p:sp>
      <p:sp>
        <p:nvSpPr>
          <p:cNvPr id="2" name="Title 1"/>
          <p:cNvSpPr>
            <a:spLocks noGrp="1"/>
          </p:cNvSpPr>
          <p:nvPr>
            <p:ph type="title"/>
          </p:nvPr>
        </p:nvSpPr>
        <p:spPr>
          <a:xfrm>
            <a:off x="457200" y="7788"/>
            <a:ext cx="8229600" cy="1189906"/>
          </a:xfrm>
        </p:spPr>
        <p:txBody>
          <a:bodyPr>
            <a:normAutofit fontScale="90000"/>
          </a:bodyPr>
          <a:lstStyle/>
          <a:p>
            <a:r>
              <a:rPr lang="en-US" sz="4000" dirty="0" smtClean="0"/>
              <a:t>Relevant</a:t>
            </a:r>
            <a:r>
              <a:rPr lang="en-US" dirty="0" smtClean="0"/>
              <a:t> Subset of ISO 80000-3</a:t>
            </a:r>
            <a:br>
              <a:rPr lang="en-US" dirty="0" smtClean="0"/>
            </a:br>
            <a:r>
              <a:rPr lang="en-US" dirty="0" smtClean="0"/>
              <a:t>for 2D Cartesian geometry example</a:t>
            </a:r>
            <a:endParaRPr lang="en-US" dirty="0"/>
          </a:p>
        </p:txBody>
      </p:sp>
      <p:sp>
        <p:nvSpPr>
          <p:cNvPr id="5" name="Half Frame 4">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98584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191"/>
            <a:ext cx="8229600" cy="853228"/>
          </a:xfrm>
        </p:spPr>
        <p:txBody>
          <a:bodyPr>
            <a:noAutofit/>
          </a:bodyPr>
          <a:lstStyle/>
          <a:p>
            <a:r>
              <a:rPr lang="en-US" sz="4000" dirty="0" smtClean="0"/>
              <a:t>2D </a:t>
            </a:r>
            <a:r>
              <a:rPr lang="en-US" sz="4000" dirty="0"/>
              <a:t>C</a:t>
            </a:r>
            <a:r>
              <a:rPr lang="en-US" sz="4000" dirty="0" smtClean="0"/>
              <a:t>artesian Geometry Example</a:t>
            </a:r>
            <a:br>
              <a:rPr lang="en-US" sz="4000" dirty="0" smtClean="0"/>
            </a:br>
            <a:r>
              <a:rPr lang="en-US" sz="4000" dirty="0" smtClean="0"/>
              <a:t>(Scalar &amp; Structured Values)</a:t>
            </a:r>
            <a:endParaRPr lang="en-US" sz="4000" dirty="0"/>
          </a:p>
        </p:txBody>
      </p:sp>
      <p:pic>
        <p:nvPicPr>
          <p:cNvPr id="10" name="Picture 9"/>
          <p:cNvPicPr>
            <a:picLocks noChangeAspect="1"/>
          </p:cNvPicPr>
          <p:nvPr/>
        </p:nvPicPr>
        <p:blipFill>
          <a:blip r:embed="rId3"/>
          <a:stretch>
            <a:fillRect/>
          </a:stretch>
        </p:blipFill>
        <p:spPr>
          <a:xfrm>
            <a:off x="0" y="1268132"/>
            <a:ext cx="9144000" cy="5090984"/>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3608387878"/>
              </p:ext>
            </p:extLst>
          </p:nvPr>
        </p:nvGraphicFramePr>
        <p:xfrm>
          <a:off x="590682" y="1268132"/>
          <a:ext cx="3760788" cy="2143125"/>
        </p:xfrm>
        <a:graphic>
          <a:graphicData uri="http://schemas.openxmlformats.org/presentationml/2006/ole">
            <mc:AlternateContent xmlns:mc="http://schemas.openxmlformats.org/markup-compatibility/2006">
              <mc:Choice xmlns:v="urn:schemas-microsoft-com:vml" Requires="v">
                <p:oleObj spid="_x0000_s5153" name="Chart" r:id="rId4" imgW="7150100" imgH="4076700" progId="MSGraph.Chart.8">
                  <p:embed followColorScheme="full"/>
                </p:oleObj>
              </mc:Choice>
              <mc:Fallback>
                <p:oleObj name="Chart" r:id="rId4" imgW="7150100" imgH="4076700" progId="MSGraph.Chart.8">
                  <p:embed followColorScheme="full"/>
                  <p:pic>
                    <p:nvPicPr>
                      <p:cNvPr id="0" name=""/>
                      <p:cNvPicPr/>
                      <p:nvPr/>
                    </p:nvPicPr>
                    <p:blipFill>
                      <a:blip r:embed="rId5"/>
                      <a:stretch>
                        <a:fillRect/>
                      </a:stretch>
                    </p:blipFill>
                    <p:spPr>
                      <a:xfrm>
                        <a:off x="590682" y="1268132"/>
                        <a:ext cx="3760788" cy="2143125"/>
                      </a:xfrm>
                      <a:prstGeom prst="rect">
                        <a:avLst/>
                      </a:prstGeom>
                    </p:spPr>
                  </p:pic>
                </p:oleObj>
              </mc:Fallback>
            </mc:AlternateContent>
          </a:graphicData>
        </a:graphic>
      </p:graphicFrame>
      <p:sp>
        <p:nvSpPr>
          <p:cNvPr id="6" name="Half Frame 5">
            <a:hlinkClick r:id="rId6"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215091" y="6366372"/>
            <a:ext cx="8784526" cy="369332"/>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7" action="ppaction://hlinksldjump"/>
              </a:rPr>
              <a:t>#55 </a:t>
            </a:r>
            <a:r>
              <a:rPr lang="en-US" dirty="0" smtClean="0"/>
              <a:t>for </a:t>
            </a:r>
            <a:r>
              <a:rPr lang="en-US" dirty="0" smtClean="0"/>
              <a:t>an alternative </a:t>
            </a:r>
            <a:r>
              <a:rPr lang="en-US" dirty="0" smtClean="0"/>
              <a:t>paradigm </a:t>
            </a:r>
            <a:r>
              <a:rPr lang="en-US" dirty="0" smtClean="0"/>
              <a:t>for modeling Values &amp; ValueTypes</a:t>
            </a:r>
            <a:endParaRPr lang="en-US" dirty="0"/>
          </a:p>
        </p:txBody>
      </p:sp>
    </p:spTree>
    <p:extLst>
      <p:ext uri="{BB962C8B-B14F-4D97-AF65-F5344CB8AC3E}">
        <p14:creationId xmlns:p14="http://schemas.microsoft.com/office/powerpoint/2010/main" val="12862062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144000" cy="773266"/>
          </a:xfrm>
        </p:spPr>
        <p:txBody>
          <a:bodyPr>
            <a:normAutofit fontScale="90000"/>
          </a:bodyPr>
          <a:lstStyle/>
          <a:p>
            <a:r>
              <a:rPr lang="en-US" dirty="0" smtClean="0"/>
              <a:t>2) Modeling </a:t>
            </a:r>
            <a:r>
              <a:rPr lang="en-US" dirty="0" smtClean="0"/>
              <a:t>Values </a:t>
            </a:r>
            <a:r>
              <a:rPr lang="en-US" dirty="0" smtClean="0"/>
              <a:t>of Scalar ValueTypes</a:t>
            </a:r>
            <a:endParaRPr lang="en-US" dirty="0"/>
          </a:p>
        </p:txBody>
      </p:sp>
      <p:pic>
        <p:nvPicPr>
          <p:cNvPr id="8" name="Picture 7"/>
          <p:cNvPicPr>
            <a:picLocks noChangeAspect="1"/>
          </p:cNvPicPr>
          <p:nvPr/>
        </p:nvPicPr>
        <p:blipFill>
          <a:blip r:embed="rId3"/>
          <a:stretch>
            <a:fillRect/>
          </a:stretch>
        </p:blipFill>
        <p:spPr>
          <a:xfrm>
            <a:off x="0" y="1212528"/>
            <a:ext cx="9144000" cy="5556667"/>
          </a:xfrm>
          <a:prstGeom prst="rect">
            <a:avLst/>
          </a:prstGeom>
        </p:spPr>
      </p:pic>
      <p:sp>
        <p:nvSpPr>
          <p:cNvPr id="4" name="Half Frame 3">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07030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94750" cy="773266"/>
          </a:xfrm>
        </p:spPr>
        <p:txBody>
          <a:bodyPr>
            <a:normAutofit fontScale="90000"/>
          </a:bodyPr>
          <a:lstStyle/>
          <a:p>
            <a:r>
              <a:rPr lang="en-US" dirty="0" smtClean="0"/>
              <a:t>Modeling Values of </a:t>
            </a:r>
            <a:r>
              <a:rPr lang="en-US" dirty="0" smtClean="0"/>
              <a:t>Scalar ValueTypes</a:t>
            </a:r>
            <a:endParaRPr lang="en-US" dirty="0"/>
          </a:p>
        </p:txBody>
      </p:sp>
      <p:pic>
        <p:nvPicPr>
          <p:cNvPr id="8" name="Picture 7"/>
          <p:cNvPicPr>
            <a:picLocks noChangeAspect="1"/>
          </p:cNvPicPr>
          <p:nvPr/>
        </p:nvPicPr>
        <p:blipFill>
          <a:blip r:embed="rId3"/>
          <a:stretch>
            <a:fillRect/>
          </a:stretch>
        </p:blipFill>
        <p:spPr>
          <a:xfrm>
            <a:off x="0" y="1212528"/>
            <a:ext cx="9144000" cy="5556667"/>
          </a:xfrm>
          <a:prstGeom prst="rect">
            <a:avLst/>
          </a:prstGeom>
        </p:spPr>
      </p:pic>
      <p:sp>
        <p:nvSpPr>
          <p:cNvPr id="4" name="TextBox 3"/>
          <p:cNvSpPr txBox="1"/>
          <p:nvPr/>
        </p:nvSpPr>
        <p:spPr>
          <a:xfrm>
            <a:off x="0" y="1919968"/>
            <a:ext cx="9143999" cy="1102632"/>
          </a:xfrm>
          <a:prstGeom prst="rect">
            <a:avLst/>
          </a:prstGeom>
          <a:solidFill>
            <a:schemeClr val="bg1">
              <a:lumMod val="75000"/>
            </a:schemeClr>
          </a:solidFill>
        </p:spPr>
        <p:txBody>
          <a:bodyPr wrap="square" rtlCol="0" anchor="ctr" anchorCtr="1">
            <a:noAutofit/>
          </a:bodyPr>
          <a:lstStyle/>
          <a:p>
            <a:pPr algn="ctr"/>
            <a:r>
              <a:rPr lang="en-US" sz="2000" b="1" dirty="0" smtClean="0">
                <a:ln w="1905"/>
                <a:solidFill>
                  <a:srgbClr val="FF0000"/>
                </a:solidFill>
                <a:effectLst>
                  <a:innerShdw blurRad="69850" dist="43180" dir="5400000">
                    <a:srgbClr val="000000">
                      <a:alpha val="65000"/>
                    </a:srgbClr>
                  </a:innerShdw>
                </a:effectLst>
              </a:rPr>
              <a:t>IMPORTANT CLARIFICATION !</a:t>
            </a:r>
            <a:endParaRPr lang="en-US" sz="2000" b="1" dirty="0">
              <a:ln w="1905"/>
              <a:solidFill>
                <a:srgbClr val="FF0000"/>
              </a:solidFill>
              <a:effectLst>
                <a:innerShdw blurRad="69850" dist="43180" dir="5400000">
                  <a:srgbClr val="000000">
                    <a:alpha val="65000"/>
                  </a:srgbClr>
                </a:innerShdw>
              </a:effectLst>
            </a:endParaRPr>
          </a:p>
          <a:p>
            <a:r>
              <a:rPr lang="en-US" sz="2000" b="1" dirty="0" smtClean="0">
                <a:ln w="1905"/>
                <a:solidFill>
                  <a:srgbClr val="FF0000"/>
                </a:solidFill>
                <a:effectLst>
                  <a:innerShdw blurRad="69850" dist="43180" dir="5400000">
                    <a:srgbClr val="000000">
                      <a:alpha val="65000"/>
                    </a:srgbClr>
                  </a:innerShdw>
                </a:effectLst>
              </a:rPr>
              <a:t>In SysML, values do not have a ‘unit’ </a:t>
            </a:r>
            <a:r>
              <a:rPr lang="en-US" sz="2000" b="1" i="1" dirty="0" smtClean="0">
                <a:ln w="1905"/>
                <a:solidFill>
                  <a:srgbClr val="FF0000"/>
                </a:solidFill>
                <a:effectLst>
                  <a:innerShdw blurRad="69850" dist="43180" dir="5400000">
                    <a:srgbClr val="000000">
                      <a:alpha val="65000"/>
                    </a:srgbClr>
                  </a:innerShdw>
                </a:effectLst>
              </a:rPr>
              <a:t>per se</a:t>
            </a:r>
            <a:r>
              <a:rPr lang="en-US" sz="2000" b="1" dirty="0" smtClean="0">
                <a:ln w="1905"/>
                <a:solidFill>
                  <a:srgbClr val="FF0000"/>
                </a:solidFill>
                <a:effectLst>
                  <a:innerShdw blurRad="69850" dist="43180" dir="5400000">
                    <a:srgbClr val="000000">
                      <a:alpha val="65000"/>
                    </a:srgbClr>
                  </a:innerShdw>
                </a:effectLst>
              </a:rPr>
              <a:t> (e.g., “42mm” is not a value in SysML!)</a:t>
            </a:r>
          </a:p>
          <a:p>
            <a:r>
              <a:rPr lang="en-US" sz="2000" b="1" dirty="0" smtClean="0">
                <a:ln w="1905"/>
                <a:solidFill>
                  <a:srgbClr val="FF0000"/>
                </a:solidFill>
                <a:effectLst>
                  <a:innerShdw blurRad="69850" dist="43180" dir="5400000">
                    <a:srgbClr val="000000">
                      <a:alpha val="65000"/>
                    </a:srgbClr>
                  </a:innerShdw>
                </a:effectLst>
              </a:rPr>
              <a:t>In SysML, values have an optional ‘unit’ through their type (i.e., a SysML ValueType)</a:t>
            </a:r>
            <a:endParaRPr lang="en-US" sz="2000" b="1" dirty="0">
              <a:ln w="1905"/>
              <a:solidFill>
                <a:srgbClr val="FF0000"/>
              </a:solidFill>
              <a:effectLst>
                <a:innerShdw blurRad="69850" dist="43180" dir="5400000">
                  <a:srgbClr val="000000">
                    <a:alpha val="65000"/>
                  </a:srgbClr>
                </a:innerShdw>
              </a:effectLst>
            </a:endParaRPr>
          </a:p>
        </p:txBody>
      </p:sp>
      <p:sp>
        <p:nvSpPr>
          <p:cNvPr id="5" name="Half Frame 4">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320523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259"/>
            <a:ext cx="8229600" cy="739140"/>
          </a:xfrm>
        </p:spPr>
        <p:txBody>
          <a:bodyPr>
            <a:normAutofit fontScale="90000"/>
          </a:bodyPr>
          <a:lstStyle/>
          <a:p>
            <a:r>
              <a:rPr lang="en-US" dirty="0" smtClean="0"/>
              <a:t>What is ISO/IEC 80000?</a:t>
            </a:r>
            <a:endParaRPr lang="en-US" dirty="0"/>
          </a:p>
        </p:txBody>
      </p:sp>
      <p:sp>
        <p:nvSpPr>
          <p:cNvPr id="3" name="Content Placeholder 2"/>
          <p:cNvSpPr>
            <a:spLocks noGrp="1"/>
          </p:cNvSpPr>
          <p:nvPr>
            <p:ph idx="1"/>
          </p:nvPr>
        </p:nvSpPr>
        <p:spPr>
          <a:xfrm>
            <a:off x="146147" y="787399"/>
            <a:ext cx="8690251" cy="5521369"/>
          </a:xfrm>
        </p:spPr>
        <p:txBody>
          <a:bodyPr>
            <a:noAutofit/>
          </a:bodyPr>
          <a:lstStyle/>
          <a:p>
            <a:pPr marL="746125" indent="-746125">
              <a:buNone/>
            </a:pPr>
            <a:r>
              <a:rPr lang="en-US" sz="1600" dirty="0" smtClean="0"/>
              <a:t>Standards-Development Organizations (the OMG is a much smaller SDO compared to ISO/IEC):</a:t>
            </a:r>
          </a:p>
          <a:p>
            <a:pPr marL="1371600" indent="-911225">
              <a:buNone/>
            </a:pPr>
            <a:r>
              <a:rPr lang="en-US" sz="1600" dirty="0" smtClean="0"/>
              <a:t>ISO: 	International Standards Organization</a:t>
            </a:r>
          </a:p>
          <a:p>
            <a:pPr marL="1371600" indent="-911225">
              <a:buNone/>
            </a:pPr>
            <a:r>
              <a:rPr lang="en-US" sz="1600" dirty="0" smtClean="0"/>
              <a:t>IEC: 	International Electrotechnical Commission</a:t>
            </a:r>
          </a:p>
          <a:p>
            <a:pPr marL="0" indent="0">
              <a:buNone/>
            </a:pPr>
            <a:endParaRPr lang="en-US" sz="1600" dirty="0" smtClean="0"/>
          </a:p>
          <a:p>
            <a:pPr marL="0" indent="0">
              <a:buNone/>
            </a:pPr>
            <a:r>
              <a:rPr lang="en-US" sz="1600" dirty="0" smtClean="0"/>
              <a:t>ISO/IEC 80000 is a collection of 14 standards (called parts):</a:t>
            </a:r>
          </a:p>
          <a:p>
            <a:pPr marL="2171700" indent="-1711325">
              <a:buNone/>
            </a:pPr>
            <a:r>
              <a:rPr lang="en-US" sz="1600" dirty="0" smtClean="0"/>
              <a:t>Part </a:t>
            </a:r>
            <a:r>
              <a:rPr lang="en-US" sz="1600" dirty="0"/>
              <a:t>1: 	General </a:t>
            </a:r>
            <a:r>
              <a:rPr lang="en-US" sz="1600" dirty="0" smtClean="0"/>
              <a:t>information &amp; definitions </a:t>
            </a:r>
            <a:r>
              <a:rPr lang="en-US" sz="1600" dirty="0"/>
              <a:t>about quantities &amp; </a:t>
            </a:r>
            <a:r>
              <a:rPr lang="en-US" sz="1600" dirty="0" smtClean="0"/>
              <a:t>units</a:t>
            </a:r>
            <a:br>
              <a:rPr lang="en-US" sz="1600" dirty="0" smtClean="0"/>
            </a:br>
            <a:r>
              <a:rPr lang="en-US" sz="1600" dirty="0" smtClean="0"/>
              <a:t>(covers a subset of VIM chapter 1 “quantities &amp; units” – see below)</a:t>
            </a:r>
          </a:p>
          <a:p>
            <a:pPr marL="2171700" indent="-1711325">
              <a:buNone/>
            </a:pPr>
            <a:r>
              <a:rPr lang="en-US" sz="1600" dirty="0" smtClean="0"/>
              <a:t>Part 2:	Mathematical symbols &amp; notation</a:t>
            </a:r>
          </a:p>
          <a:p>
            <a:pPr marL="2171700" indent="-1711325">
              <a:buNone/>
            </a:pPr>
            <a:r>
              <a:rPr lang="en-US" sz="1600" dirty="0" smtClean="0"/>
              <a:t>Parts </a:t>
            </a:r>
            <a:r>
              <a:rPr lang="en-US" sz="1600" dirty="0"/>
              <a:t>3-14:	</a:t>
            </a:r>
            <a:r>
              <a:rPr lang="en-US" sz="1600" dirty="0" smtClean="0"/>
              <a:t>Tables of domain</a:t>
            </a:r>
            <a:r>
              <a:rPr lang="en-US" sz="1600" dirty="0"/>
              <a:t>-specific </a:t>
            </a:r>
            <a:r>
              <a:rPr lang="en-US" sz="1600" dirty="0" smtClean="0"/>
              <a:t>definitions of quantities &amp; units</a:t>
            </a:r>
          </a:p>
          <a:p>
            <a:pPr marL="2171700" indent="-1711325">
              <a:buNone/>
            </a:pPr>
            <a:r>
              <a:rPr lang="en-US" sz="1600" dirty="0" smtClean="0"/>
              <a:t>	</a:t>
            </a:r>
          </a:p>
          <a:p>
            <a:pPr marL="3175" indent="4763">
              <a:buNone/>
            </a:pPr>
            <a:r>
              <a:rPr lang="en-US" sz="1600" dirty="0" smtClean="0"/>
              <a:t>Brief history:</a:t>
            </a:r>
          </a:p>
          <a:p>
            <a:pPr marL="2171700" indent="-1711325">
              <a:buNone/>
            </a:pPr>
            <a:r>
              <a:rPr lang="en-US" sz="1600" dirty="0" smtClean="0"/>
              <a:t>1875:	International Bureau of Weights and Measures (BIPM) formed to “establish fundamental standards &amp; scales for the measurement of the principal physical quantities &amp; maintain the international prototypes”</a:t>
            </a:r>
          </a:p>
          <a:p>
            <a:pPr marL="2171700" indent="-1711325">
              <a:buNone/>
            </a:pPr>
            <a:r>
              <a:rPr lang="en-US" sz="1600" dirty="0" smtClean="0"/>
              <a:t>1970:	First publication of the “International System of Units” (SI brochure)</a:t>
            </a:r>
          </a:p>
          <a:p>
            <a:pPr marL="2171700" indent="-1711325">
              <a:buNone/>
            </a:pPr>
            <a:r>
              <a:rPr lang="en-US" sz="1600" dirty="0"/>
              <a:t>	</a:t>
            </a:r>
            <a:r>
              <a:rPr lang="en-US" sz="1600" dirty="0" smtClean="0">
                <a:hlinkClick r:id="rId2"/>
              </a:rPr>
              <a:t>http://www.bipm.org/en/si/si_brochure/</a:t>
            </a:r>
            <a:endParaRPr lang="en-US" sz="1600" dirty="0"/>
          </a:p>
          <a:p>
            <a:pPr marL="2171700" indent="-1711325">
              <a:buNone/>
            </a:pPr>
            <a:r>
              <a:rPr lang="en-US" sz="1600" dirty="0" smtClean="0"/>
              <a:t>1997:	First publication of “Guide of expression of Uncertainty in Measurement” (GUM) and “Vocabulary of International Metrology” (VIM)</a:t>
            </a:r>
          </a:p>
          <a:p>
            <a:pPr marL="2171700" indent="-1711325">
              <a:buNone/>
            </a:pPr>
            <a:r>
              <a:rPr lang="en-US" sz="1600" dirty="0"/>
              <a:t>	</a:t>
            </a:r>
            <a:r>
              <a:rPr lang="en-US" sz="1600" dirty="0">
                <a:hlinkClick r:id="rId3"/>
              </a:rPr>
              <a:t>http://www.bipm.org/en/publications/guides/</a:t>
            </a:r>
            <a:r>
              <a:rPr lang="en-US" sz="1600" dirty="0" smtClean="0">
                <a:hlinkClick r:id="rId3"/>
              </a:rPr>
              <a:t>gum.html</a:t>
            </a:r>
            <a:endParaRPr lang="en-US" sz="1600" dirty="0" smtClean="0"/>
          </a:p>
          <a:p>
            <a:pPr marL="2171700" indent="-1711325">
              <a:buNone/>
            </a:pPr>
            <a:r>
              <a:rPr lang="en-US" sz="1600" dirty="0"/>
              <a:t>	</a:t>
            </a:r>
            <a:r>
              <a:rPr lang="en-US" sz="1600" dirty="0">
                <a:hlinkClick r:id="rId4"/>
              </a:rPr>
              <a:t>http://www.bipm.org/en/publications/guides/</a:t>
            </a:r>
            <a:r>
              <a:rPr lang="en-US" sz="1600" dirty="0" smtClean="0">
                <a:hlinkClick r:id="rId4"/>
              </a:rPr>
              <a:t>vim.html</a:t>
            </a:r>
            <a:endParaRPr lang="en-US" sz="1600" dirty="0" smtClean="0"/>
          </a:p>
          <a:p>
            <a:pPr marL="2171700" indent="-1711325">
              <a:buNone/>
            </a:pPr>
            <a:r>
              <a:rPr lang="en-US" sz="1600" dirty="0" smtClean="0"/>
              <a:t>2009:	All 14 parts in ISO/IEC 80000 published</a:t>
            </a:r>
            <a:endParaRPr lang="en-US" sz="1600" dirty="0"/>
          </a:p>
        </p:txBody>
      </p:sp>
    </p:spTree>
    <p:extLst>
      <p:ext uri="{BB962C8B-B14F-4D97-AF65-F5344CB8AC3E}">
        <p14:creationId xmlns:p14="http://schemas.microsoft.com/office/powerpoint/2010/main" val="8444645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0" y="21900"/>
            <a:ext cx="9046309" cy="799908"/>
          </a:xfrm>
        </p:spPr>
        <p:txBody>
          <a:bodyPr>
            <a:normAutofit fontScale="90000"/>
          </a:bodyPr>
          <a:lstStyle/>
          <a:p>
            <a:r>
              <a:rPr lang="en-US" dirty="0" smtClean="0"/>
              <a:t>Modeling Values of Structured ValueTypes</a:t>
            </a:r>
            <a:endParaRPr lang="en-US" dirty="0"/>
          </a:p>
        </p:txBody>
      </p:sp>
      <p:pic>
        <p:nvPicPr>
          <p:cNvPr id="3" name="Picture 2"/>
          <p:cNvPicPr>
            <a:picLocks noChangeAspect="1"/>
          </p:cNvPicPr>
          <p:nvPr/>
        </p:nvPicPr>
        <p:blipFill>
          <a:blip r:embed="rId3"/>
          <a:stretch>
            <a:fillRect/>
          </a:stretch>
        </p:blipFill>
        <p:spPr>
          <a:xfrm>
            <a:off x="50800" y="698500"/>
            <a:ext cx="9042400" cy="6159500"/>
          </a:xfrm>
          <a:prstGeom prst="rect">
            <a:avLst/>
          </a:prstGeom>
        </p:spPr>
      </p:pic>
      <p:sp>
        <p:nvSpPr>
          <p:cNvPr id="4" name="Half Frame 3">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21687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0" y="21900"/>
            <a:ext cx="9046309" cy="799908"/>
          </a:xfrm>
        </p:spPr>
        <p:txBody>
          <a:bodyPr>
            <a:normAutofit fontScale="90000"/>
          </a:bodyPr>
          <a:lstStyle/>
          <a:p>
            <a:r>
              <a:rPr lang="en-US" dirty="0" smtClean="0"/>
              <a:t>Modeling Values of Structured ValueTypes</a:t>
            </a:r>
            <a:endParaRPr lang="en-US" dirty="0"/>
          </a:p>
        </p:txBody>
      </p:sp>
      <p:pic>
        <p:nvPicPr>
          <p:cNvPr id="3" name="Picture 2"/>
          <p:cNvPicPr>
            <a:picLocks noChangeAspect="1"/>
          </p:cNvPicPr>
          <p:nvPr/>
        </p:nvPicPr>
        <p:blipFill>
          <a:blip r:embed="rId3"/>
          <a:stretch>
            <a:fillRect/>
          </a:stretch>
        </p:blipFill>
        <p:spPr>
          <a:xfrm>
            <a:off x="50800" y="698500"/>
            <a:ext cx="9042400" cy="6159500"/>
          </a:xfrm>
          <a:prstGeom prst="rect">
            <a:avLst/>
          </a:prstGeom>
        </p:spPr>
      </p:pic>
      <p:sp>
        <p:nvSpPr>
          <p:cNvPr id="4" name="TextBox 3"/>
          <p:cNvSpPr txBox="1"/>
          <p:nvPr/>
        </p:nvSpPr>
        <p:spPr>
          <a:xfrm>
            <a:off x="-1" y="1750635"/>
            <a:ext cx="9143999" cy="1771499"/>
          </a:xfrm>
          <a:prstGeom prst="rect">
            <a:avLst/>
          </a:prstGeom>
          <a:solidFill>
            <a:schemeClr val="bg1">
              <a:lumMod val="75000"/>
            </a:schemeClr>
          </a:solidFill>
        </p:spPr>
        <p:txBody>
          <a:bodyPr wrap="square" rtlCol="0" anchor="ctr" anchorCtr="1">
            <a:noAutofit/>
          </a:bodyPr>
          <a:lstStyle/>
          <a:p>
            <a:pPr algn="ctr"/>
            <a:r>
              <a:rPr lang="en-US" sz="2000" b="1" dirty="0">
                <a:ln w="1905"/>
                <a:solidFill>
                  <a:srgbClr val="FF0000"/>
                </a:solidFill>
                <a:effectLst>
                  <a:innerShdw blurRad="69850" dist="43180" dir="5400000">
                    <a:srgbClr val="000000">
                      <a:alpha val="65000"/>
                    </a:srgbClr>
                  </a:innerShdw>
                </a:effectLst>
              </a:rPr>
              <a:t>IMPORTANT CLARIFICATION </a:t>
            </a:r>
            <a:r>
              <a:rPr lang="en-US" sz="2000" b="1" dirty="0" smtClean="0">
                <a:ln w="1905"/>
                <a:solidFill>
                  <a:srgbClr val="FF0000"/>
                </a:solidFill>
                <a:effectLst>
                  <a:innerShdw blurRad="69850" dist="43180" dir="5400000">
                    <a:srgbClr val="000000">
                      <a:alpha val="65000"/>
                    </a:srgbClr>
                  </a:innerShdw>
                </a:effectLst>
              </a:rPr>
              <a:t>!</a:t>
            </a:r>
          </a:p>
          <a:p>
            <a:pPr algn="ctr"/>
            <a:r>
              <a:rPr lang="en-US" sz="2000" b="1" dirty="0" smtClean="0">
                <a:ln w="1905"/>
                <a:solidFill>
                  <a:srgbClr val="FF0000"/>
                </a:solidFill>
                <a:effectLst>
                  <a:innerShdw blurRad="69850" dist="43180" dir="5400000">
                    <a:srgbClr val="000000">
                      <a:alpha val="65000"/>
                    </a:srgbClr>
                  </a:innerShdw>
                </a:effectLst>
              </a:rPr>
              <a:t>Although SysML values do not have a ‘unit’ per se,</a:t>
            </a:r>
            <a:br>
              <a:rPr lang="en-US" sz="2000" b="1" dirty="0" smtClean="0">
                <a:ln w="1905"/>
                <a:solidFill>
                  <a:srgbClr val="FF0000"/>
                </a:solidFill>
                <a:effectLst>
                  <a:innerShdw blurRad="69850" dist="43180" dir="5400000">
                    <a:srgbClr val="000000">
                      <a:alpha val="65000"/>
                    </a:srgbClr>
                  </a:innerShdw>
                </a:effectLst>
              </a:rPr>
            </a:br>
            <a:r>
              <a:rPr lang="en-US" sz="2000" b="1" dirty="0" smtClean="0">
                <a:ln w="1905"/>
                <a:solidFill>
                  <a:srgbClr val="FF0000"/>
                </a:solidFill>
                <a:effectLst>
                  <a:innerShdw blurRad="69850" dist="43180" dir="5400000">
                    <a:srgbClr val="000000">
                      <a:alpha val="65000"/>
                    </a:srgbClr>
                  </a:innerShdw>
                </a:effectLst>
              </a:rPr>
              <a:t>Value / ValueType Conformance is essential</a:t>
            </a:r>
            <a:br>
              <a:rPr lang="en-US" sz="2000" b="1" dirty="0" smtClean="0">
                <a:ln w="1905"/>
                <a:solidFill>
                  <a:srgbClr val="FF0000"/>
                </a:solidFill>
                <a:effectLst>
                  <a:innerShdw blurRad="69850" dist="43180" dir="5400000">
                    <a:srgbClr val="000000">
                      <a:alpha val="65000"/>
                    </a:srgbClr>
                  </a:innerShdw>
                </a:effectLst>
              </a:rPr>
            </a:br>
            <a:r>
              <a:rPr lang="en-US" sz="2000" b="1" dirty="0" smtClean="0">
                <a:ln w="1905"/>
                <a:solidFill>
                  <a:srgbClr val="FF0000"/>
                </a:solidFill>
                <a:effectLst>
                  <a:innerShdw blurRad="69850" dist="43180" dir="5400000">
                    <a:srgbClr val="000000">
                      <a:alpha val="65000"/>
                    </a:srgbClr>
                  </a:innerShdw>
                </a:effectLst>
              </a:rPr>
              <a:t>(otherwise a value has no meaning in SysML)</a:t>
            </a:r>
            <a:endParaRPr lang="en-US" sz="2000" b="1" dirty="0">
              <a:ln w="1905"/>
              <a:solidFill>
                <a:srgbClr val="FF0000"/>
              </a:solidFill>
              <a:effectLst>
                <a:innerShdw blurRad="69850" dist="43180" dir="5400000">
                  <a:srgbClr val="000000">
                    <a:alpha val="65000"/>
                  </a:srgbClr>
                </a:innerShdw>
              </a:effectLst>
            </a:endParaRPr>
          </a:p>
        </p:txBody>
      </p:sp>
      <p:sp>
        <p:nvSpPr>
          <p:cNvPr id="5" name="Half Frame 4">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004636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557045"/>
            <a:ext cx="9144000" cy="5562291"/>
          </a:xfrm>
          <a:prstGeom prst="rect">
            <a:avLst/>
          </a:prstGeom>
        </p:spPr>
      </p:pic>
      <p:sp>
        <p:nvSpPr>
          <p:cNvPr id="4" name="TextBox 3"/>
          <p:cNvSpPr txBox="1"/>
          <p:nvPr/>
        </p:nvSpPr>
        <p:spPr>
          <a:xfrm>
            <a:off x="740919" y="6119336"/>
            <a:ext cx="7517540" cy="369332"/>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3" action="ppaction://hlinksldjump"/>
              </a:rPr>
              <a:t>#51 </a:t>
            </a:r>
            <a:r>
              <a:rPr lang="en-US" dirty="0" smtClean="0"/>
              <a:t>for practical considerations about modeling values</a:t>
            </a:r>
          </a:p>
        </p:txBody>
      </p:sp>
      <p:sp>
        <p:nvSpPr>
          <p:cNvPr id="5" name="TextBox 4"/>
          <p:cNvSpPr txBox="1"/>
          <p:nvPr/>
        </p:nvSpPr>
        <p:spPr>
          <a:xfrm>
            <a:off x="740919" y="6488668"/>
            <a:ext cx="7517540" cy="369332"/>
          </a:xfrm>
          <a:prstGeom prst="rect">
            <a:avLst/>
          </a:prstGeom>
          <a:solidFill>
            <a:schemeClr val="accent6">
              <a:lumMod val="40000"/>
              <a:lumOff val="60000"/>
            </a:schemeClr>
          </a:solidFill>
        </p:spPr>
        <p:txBody>
          <a:bodyPr wrap="none" rtlCol="0">
            <a:spAutoFit/>
          </a:bodyPr>
          <a:lstStyle/>
          <a:p>
            <a:r>
              <a:rPr lang="en-US" dirty="0" smtClean="0"/>
              <a:t>See </a:t>
            </a:r>
            <a:r>
              <a:rPr lang="en-US" dirty="0" smtClean="0">
                <a:hlinkClick r:id="rId4" action="ppaction://hlinksldjump"/>
              </a:rPr>
              <a:t>#</a:t>
            </a:r>
            <a:r>
              <a:rPr lang="en-US" dirty="0" smtClean="0">
                <a:hlinkClick r:id="rId4" action="ppaction://hlinksldjump"/>
              </a:rPr>
              <a:t>55 </a:t>
            </a:r>
            <a:r>
              <a:rPr lang="en-US" dirty="0" smtClean="0"/>
              <a:t>for a comparison between structured &amp; monadic ValueType modeling </a:t>
            </a:r>
            <a:endParaRPr lang="en-US" dirty="0"/>
          </a:p>
        </p:txBody>
      </p:sp>
      <p:sp>
        <p:nvSpPr>
          <p:cNvPr id="6" name="Half Frame 5">
            <a:hlinkClick r:id="rId5"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79927" y="0"/>
            <a:ext cx="8960831" cy="750636"/>
          </a:xfrm>
        </p:spPr>
        <p:txBody>
          <a:bodyPr>
            <a:noAutofit/>
          </a:bodyPr>
          <a:lstStyle/>
          <a:p>
            <a:r>
              <a:rPr lang="en-US" sz="3200" dirty="0" smtClean="0"/>
              <a:t>Type Checking: Value / ValueType Conformance</a:t>
            </a:r>
            <a:endParaRPr lang="en-US" sz="3200" dirty="0"/>
          </a:p>
        </p:txBody>
      </p:sp>
    </p:spTree>
    <p:extLst>
      <p:ext uri="{BB962C8B-B14F-4D97-AF65-F5344CB8AC3E}">
        <p14:creationId xmlns:p14="http://schemas.microsoft.com/office/powerpoint/2010/main" val="5502044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075"/>
            <a:ext cx="8229600" cy="816448"/>
          </a:xfrm>
        </p:spPr>
        <p:txBody>
          <a:bodyPr>
            <a:normAutofit/>
          </a:bodyPr>
          <a:lstStyle/>
          <a:p>
            <a:r>
              <a:rPr lang="en-US" sz="4000" dirty="0" smtClean="0"/>
              <a:t>3) </a:t>
            </a:r>
            <a:r>
              <a:rPr lang="en-US" sz="4000" dirty="0" smtClean="0"/>
              <a:t>Extending the ISO-80000 Library</a:t>
            </a:r>
            <a:endParaRPr lang="en-US" sz="4000" dirty="0"/>
          </a:p>
        </p:txBody>
      </p:sp>
      <p:pic>
        <p:nvPicPr>
          <p:cNvPr id="8" name="Picture 7"/>
          <p:cNvPicPr>
            <a:picLocks noChangeAspect="1"/>
          </p:cNvPicPr>
          <p:nvPr/>
        </p:nvPicPr>
        <p:blipFill>
          <a:blip r:embed="rId2"/>
          <a:stretch>
            <a:fillRect/>
          </a:stretch>
        </p:blipFill>
        <p:spPr>
          <a:xfrm>
            <a:off x="0" y="2192867"/>
            <a:ext cx="9144000" cy="3652986"/>
          </a:xfrm>
          <a:prstGeom prst="rect">
            <a:avLst/>
          </a:prstGeom>
        </p:spPr>
      </p:pic>
      <p:sp>
        <p:nvSpPr>
          <p:cNvPr id="9" name="TextBox 8"/>
          <p:cNvSpPr txBox="1"/>
          <p:nvPr/>
        </p:nvSpPr>
        <p:spPr>
          <a:xfrm>
            <a:off x="381001" y="1185333"/>
            <a:ext cx="3043021" cy="369332"/>
          </a:xfrm>
          <a:prstGeom prst="rect">
            <a:avLst/>
          </a:prstGeom>
          <a:noFill/>
        </p:spPr>
        <p:txBody>
          <a:bodyPr wrap="none" rtlCol="0">
            <a:spAutoFit/>
          </a:bodyPr>
          <a:lstStyle/>
          <a:p>
            <a:r>
              <a:rPr lang="en-US" dirty="0" smtClean="0"/>
              <a:t>Goal: Define ‘yard (US survey)‘</a:t>
            </a:r>
            <a:endParaRPr lang="en-US" dirty="0"/>
          </a:p>
        </p:txBody>
      </p:sp>
      <p:sp>
        <p:nvSpPr>
          <p:cNvPr id="11" name="TextBox 10"/>
          <p:cNvSpPr txBox="1"/>
          <p:nvPr/>
        </p:nvSpPr>
        <p:spPr>
          <a:xfrm>
            <a:off x="5308602" y="1168400"/>
            <a:ext cx="3495218" cy="369332"/>
          </a:xfrm>
          <a:prstGeom prst="rect">
            <a:avLst/>
          </a:prstGeom>
          <a:noFill/>
        </p:spPr>
        <p:txBody>
          <a:bodyPr wrap="none" rtlCol="0">
            <a:spAutoFit/>
          </a:bodyPr>
          <a:lstStyle/>
          <a:p>
            <a:r>
              <a:rPr lang="en-US" dirty="0" smtClean="0"/>
              <a:t>Extend ISO 80000-3 (Space &amp; Time)</a:t>
            </a:r>
            <a:endParaRPr lang="en-US" dirty="0"/>
          </a:p>
        </p:txBody>
      </p:sp>
      <p:sp>
        <p:nvSpPr>
          <p:cNvPr id="12" name="Right Arrow 11"/>
          <p:cNvSpPr/>
          <p:nvPr/>
        </p:nvSpPr>
        <p:spPr>
          <a:xfrm>
            <a:off x="4050793" y="1286950"/>
            <a:ext cx="622808" cy="2507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641600" y="1703401"/>
            <a:ext cx="3899963" cy="369332"/>
          </a:xfrm>
          <a:prstGeom prst="rect">
            <a:avLst/>
          </a:prstGeom>
          <a:noFill/>
        </p:spPr>
        <p:txBody>
          <a:bodyPr wrap="none" rtlCol="0">
            <a:spAutoFit/>
          </a:bodyPr>
          <a:lstStyle/>
          <a:p>
            <a:r>
              <a:rPr lang="en-US" dirty="0" smtClean="0"/>
              <a:t>(Identify the relevant ISO 80000 library)</a:t>
            </a:r>
            <a:endParaRPr lang="en-US" dirty="0"/>
          </a:p>
        </p:txBody>
      </p:sp>
      <p:sp>
        <p:nvSpPr>
          <p:cNvPr id="10" name="Half Frame 9">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01883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075"/>
            <a:ext cx="8229600" cy="816448"/>
          </a:xfrm>
        </p:spPr>
        <p:txBody>
          <a:bodyPr>
            <a:normAutofit/>
          </a:bodyPr>
          <a:lstStyle/>
          <a:p>
            <a:r>
              <a:rPr lang="en-US" sz="4000" dirty="0" smtClean="0"/>
              <a:t>Extending the ISO-80000 Library (</a:t>
            </a:r>
            <a:r>
              <a:rPr lang="en-US" sz="4000" dirty="0" err="1" smtClean="0"/>
              <a:t>cont</a:t>
            </a:r>
            <a:r>
              <a:rPr lang="en-US" sz="4000" dirty="0" smtClean="0"/>
              <a:t>)</a:t>
            </a:r>
            <a:endParaRPr lang="en-US" sz="4000" dirty="0"/>
          </a:p>
        </p:txBody>
      </p:sp>
      <p:pic>
        <p:nvPicPr>
          <p:cNvPr id="7" name="Picture 6"/>
          <p:cNvPicPr>
            <a:picLocks noChangeAspect="1"/>
          </p:cNvPicPr>
          <p:nvPr/>
        </p:nvPicPr>
        <p:blipFill>
          <a:blip r:embed="rId2"/>
          <a:stretch>
            <a:fillRect/>
          </a:stretch>
        </p:blipFill>
        <p:spPr>
          <a:xfrm>
            <a:off x="0" y="952523"/>
            <a:ext cx="9144000" cy="5806325"/>
          </a:xfrm>
          <a:prstGeom prst="rect">
            <a:avLst/>
          </a:prstGeom>
        </p:spPr>
      </p:pic>
      <p:sp>
        <p:nvSpPr>
          <p:cNvPr id="3" name="TextBox 2"/>
          <p:cNvSpPr txBox="1"/>
          <p:nvPr/>
        </p:nvSpPr>
        <p:spPr>
          <a:xfrm rot="16200000">
            <a:off x="-162395" y="5621868"/>
            <a:ext cx="1239191" cy="369332"/>
          </a:xfrm>
          <a:prstGeom prst="rect">
            <a:avLst/>
          </a:prstGeom>
          <a:noFill/>
        </p:spPr>
        <p:txBody>
          <a:bodyPr wrap="none" rtlCol="0">
            <a:spAutoFit/>
          </a:bodyPr>
          <a:lstStyle/>
          <a:p>
            <a:r>
              <a:rPr lang="en-US" dirty="0" smtClean="0"/>
              <a:t>(extension)</a:t>
            </a:r>
            <a:endParaRPr lang="en-US" dirty="0"/>
          </a:p>
        </p:txBody>
      </p:sp>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14263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043"/>
            <a:ext cx="8229600" cy="675546"/>
          </a:xfrm>
        </p:spPr>
        <p:txBody>
          <a:bodyPr>
            <a:normAutofit fontScale="90000"/>
          </a:bodyPr>
          <a:lstStyle/>
          <a:p>
            <a:r>
              <a:rPr lang="en-US" dirty="0" smtClean="0"/>
              <a:t>4) </a:t>
            </a:r>
            <a:r>
              <a:rPr lang="en-US" dirty="0" smtClean="0"/>
              <a:t>Dimensional Analysis with QUDV</a:t>
            </a:r>
            <a:endParaRPr lang="en-US" dirty="0"/>
          </a:p>
        </p:txBody>
      </p:sp>
      <p:sp>
        <p:nvSpPr>
          <p:cNvPr id="3" name="Content Placeholder 2"/>
          <p:cNvSpPr>
            <a:spLocks noGrp="1"/>
          </p:cNvSpPr>
          <p:nvPr>
            <p:ph idx="1"/>
          </p:nvPr>
        </p:nvSpPr>
        <p:spPr>
          <a:xfrm>
            <a:off x="372534" y="1159933"/>
            <a:ext cx="8568266" cy="4823355"/>
          </a:xfrm>
        </p:spPr>
        <p:txBody>
          <a:bodyPr>
            <a:normAutofit fontScale="85000" lnSpcReduction="20000"/>
          </a:bodyPr>
          <a:lstStyle/>
          <a:p>
            <a:r>
              <a:rPr lang="en-US" dirty="0" smtClean="0"/>
              <a:t>What is Dimensional Analysis useful for?</a:t>
            </a:r>
          </a:p>
          <a:p>
            <a:pPr lvl="1"/>
            <a:r>
              <a:rPr lang="en-US" dirty="0" smtClean="0"/>
              <a:t>Checking consistency of derivations between quantities and corresponding units</a:t>
            </a:r>
          </a:p>
          <a:p>
            <a:pPr lvl="1"/>
            <a:endParaRPr lang="en-US" dirty="0" smtClean="0"/>
          </a:p>
          <a:p>
            <a:pPr lvl="1"/>
            <a:r>
              <a:rPr lang="en-US" dirty="0" smtClean="0"/>
              <a:t>Calculating the dimension of derived quantities as a product of the dimensions of other quantities</a:t>
            </a:r>
          </a:p>
          <a:p>
            <a:pPr lvl="1"/>
            <a:endParaRPr lang="en-US" dirty="0" smtClean="0"/>
          </a:p>
          <a:p>
            <a:pPr lvl="1"/>
            <a:r>
              <a:rPr lang="en-US" u="sng" dirty="0" smtClean="0"/>
              <a:t>Checking the derivation of quantities of dimension </a:t>
            </a:r>
            <a:r>
              <a:rPr lang="en-US" u="sng" dirty="0" smtClean="0"/>
              <a:t>one</a:t>
            </a:r>
            <a:endParaRPr lang="en-US" u="sng" dirty="0" smtClean="0"/>
          </a:p>
          <a:p>
            <a:pPr marL="914400" lvl="2" indent="0">
              <a:buNone/>
            </a:pPr>
            <a:r>
              <a:rPr lang="en-US" dirty="0"/>
              <a:t>C</a:t>
            </a:r>
            <a:r>
              <a:rPr lang="en-US" dirty="0" smtClean="0"/>
              <a:t>onverting </a:t>
            </a:r>
            <a:r>
              <a:rPr lang="en-US" i="1" dirty="0" smtClean="0"/>
              <a:t>scale-dependent models </a:t>
            </a:r>
            <a:r>
              <a:rPr lang="en-US" dirty="0" smtClean="0"/>
              <a:t>(with dimensioned quantities) to equivalent </a:t>
            </a:r>
            <a:r>
              <a:rPr lang="en-US" i="1" dirty="0" smtClean="0"/>
              <a:t>scale-independent models </a:t>
            </a:r>
            <a:r>
              <a:rPr lang="en-US" dirty="0" smtClean="0"/>
              <a:t>(with quantities of dimension 1)</a:t>
            </a:r>
            <a:endParaRPr lang="en-US" dirty="0"/>
          </a:p>
          <a:p>
            <a:r>
              <a:rPr lang="en-US" dirty="0" smtClean="0"/>
              <a:t>For more information, see:</a:t>
            </a:r>
          </a:p>
          <a:p>
            <a:pPr lvl="1"/>
            <a:r>
              <a:rPr lang="en-US" dirty="0">
                <a:hlinkClick r:id="rId2"/>
              </a:rPr>
              <a:t>http://www.bipm.org/en/si/si_brochure/chapter1/1-3.html</a:t>
            </a:r>
            <a:endParaRPr lang="en-US" dirty="0">
              <a:hlinkClick r:id="rId3"/>
            </a:endParaRPr>
          </a:p>
          <a:p>
            <a:pPr lvl="1"/>
            <a:r>
              <a:rPr lang="en-US" dirty="0" smtClean="0">
                <a:hlinkClick r:id="rId3"/>
              </a:rPr>
              <a:t>http://en.wikipedia.org/wiki/Dimensional_analysis</a:t>
            </a:r>
            <a:endParaRPr lang="en-US" dirty="0"/>
          </a:p>
        </p:txBody>
      </p:sp>
      <p:sp>
        <p:nvSpPr>
          <p:cNvPr id="4" name="Half Frame 3">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58450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144000" cy="1384829"/>
          </a:xfrm>
        </p:spPr>
        <p:txBody>
          <a:bodyPr>
            <a:noAutofit/>
          </a:bodyPr>
          <a:lstStyle/>
          <a:p>
            <a:r>
              <a:rPr lang="en-US" sz="4000" dirty="0" smtClean="0"/>
              <a:t>Dimensional Analysis Example:</a:t>
            </a:r>
            <a:br>
              <a:rPr lang="en-US" sz="4000" dirty="0" smtClean="0"/>
            </a:br>
            <a:r>
              <a:rPr lang="en-US" sz="4000" dirty="0" smtClean="0"/>
              <a:t>Checking the derivation of </a:t>
            </a:r>
            <a:r>
              <a:rPr lang="en-US" sz="4000" dirty="0"/>
              <a:t/>
            </a:r>
            <a:br>
              <a:rPr lang="en-US" sz="4000" dirty="0"/>
            </a:br>
            <a:r>
              <a:rPr lang="en-US" sz="4000" dirty="0" smtClean="0"/>
              <a:t>quantities of dimension one</a:t>
            </a:r>
            <a:endParaRPr lang="en-US" sz="4000" dirty="0"/>
          </a:p>
        </p:txBody>
      </p:sp>
      <p:sp>
        <p:nvSpPr>
          <p:cNvPr id="3" name="Content Placeholder 2"/>
          <p:cNvSpPr>
            <a:spLocks noGrp="1"/>
          </p:cNvSpPr>
          <p:nvPr>
            <p:ph idx="1"/>
          </p:nvPr>
        </p:nvSpPr>
        <p:spPr>
          <a:xfrm>
            <a:off x="93133" y="1972733"/>
            <a:ext cx="8940801" cy="4525963"/>
          </a:xfrm>
        </p:spPr>
        <p:txBody>
          <a:bodyPr>
            <a:normAutofit/>
          </a:bodyPr>
          <a:lstStyle/>
          <a:p>
            <a:r>
              <a:rPr lang="en-US" dirty="0" smtClean="0"/>
              <a:t>Reynolds number is well-known ‘dimensionless’ quantity used for developing scale models of fluid dynamic systems</a:t>
            </a:r>
          </a:p>
          <a:p>
            <a:pPr lvl="1"/>
            <a:r>
              <a:rPr lang="en-US" dirty="0" smtClean="0"/>
              <a:t>If a model is expressed in terms of ‘dimensionless’ quantities only, then the model can be scaled</a:t>
            </a:r>
          </a:p>
          <a:p>
            <a:pPr lvl="1"/>
            <a:r>
              <a:rPr lang="en-US" dirty="0" smtClean="0"/>
              <a:t>Scaled models are useful for simulating non-linear phenomena in the lab (e.g. supersonic flight, …)</a:t>
            </a:r>
            <a:endParaRPr lang="en-US" dirty="0"/>
          </a:p>
          <a:p>
            <a:r>
              <a:rPr lang="en-US" dirty="0" smtClean="0"/>
              <a:t>Use SysML 1.4 QUDV for </a:t>
            </a:r>
            <a:r>
              <a:rPr lang="en-US" dirty="0" smtClean="0"/>
              <a:t>dimensional </a:t>
            </a:r>
            <a:r>
              <a:rPr lang="en-US" dirty="0" smtClean="0"/>
              <a:t>analysis!</a:t>
            </a:r>
          </a:p>
        </p:txBody>
      </p:sp>
      <p:sp>
        <p:nvSpPr>
          <p:cNvPr id="4" name="Half Frame 3">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0702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QUDV-based </a:t>
            </a:r>
            <a:r>
              <a:rPr lang="en-US" dirty="0" smtClean="0"/>
              <a:t>Dimensional </a:t>
            </a:r>
            <a:r>
              <a:rPr lang="en-US" dirty="0" smtClean="0"/>
              <a:t>Analysis:</a:t>
            </a:r>
            <a:br>
              <a:rPr lang="en-US" dirty="0" smtClean="0"/>
            </a:br>
            <a:r>
              <a:rPr lang="en-US" dirty="0" smtClean="0"/>
              <a:t>Reynolds number</a:t>
            </a:r>
            <a:endParaRPr lang="en-US" dirty="0"/>
          </a:p>
        </p:txBody>
      </p:sp>
      <p:sp>
        <p:nvSpPr>
          <p:cNvPr id="3" name="Content Placeholder 2"/>
          <p:cNvSpPr>
            <a:spLocks noGrp="1"/>
          </p:cNvSpPr>
          <p:nvPr>
            <p:ph idx="1"/>
          </p:nvPr>
        </p:nvSpPr>
        <p:spPr>
          <a:xfrm>
            <a:off x="194733" y="1600200"/>
            <a:ext cx="8763000" cy="2150533"/>
          </a:xfrm>
        </p:spPr>
        <p:txBody>
          <a:bodyPr>
            <a:noAutofit/>
          </a:bodyPr>
          <a:lstStyle/>
          <a:p>
            <a:r>
              <a:rPr lang="en-US" sz="2400" dirty="0" smtClean="0"/>
              <a:t>Typically, a dimensionless quantity has multiple formulations</a:t>
            </a:r>
          </a:p>
          <a:p>
            <a:r>
              <a:rPr lang="en-US" sz="2400" dirty="0" smtClean="0"/>
              <a:t>Redundancy is a </a:t>
            </a:r>
            <a:r>
              <a:rPr lang="en-US" sz="2400" i="1" dirty="0" smtClean="0"/>
              <a:t>good thing</a:t>
            </a:r>
            <a:r>
              <a:rPr lang="en-US" sz="2400" dirty="0" smtClean="0"/>
              <a:t> for dimensional analysis!</a:t>
            </a:r>
          </a:p>
          <a:p>
            <a:pPr lvl="1"/>
            <a:r>
              <a:rPr lang="en-US" sz="2000" dirty="0" smtClean="0"/>
              <a:t>Check that all </a:t>
            </a:r>
            <a:r>
              <a:rPr lang="en-US" sz="2000" i="1" dirty="0" smtClean="0"/>
              <a:t>equivalent </a:t>
            </a:r>
            <a:r>
              <a:rPr lang="en-US" sz="2000" dirty="0" smtClean="0"/>
              <a:t>formulations have </a:t>
            </a:r>
            <a:r>
              <a:rPr lang="en-US" sz="2000" i="1" dirty="0" smtClean="0"/>
              <a:t>equivalent </a:t>
            </a:r>
            <a:r>
              <a:rPr lang="en-US" sz="2000" dirty="0" smtClean="0"/>
              <a:t>dimensions</a:t>
            </a:r>
          </a:p>
          <a:p>
            <a:r>
              <a:rPr lang="en-US" sz="2400" dirty="0" smtClean="0"/>
              <a:t>Reynolds number can be formulated in 2 ways:</a:t>
            </a:r>
          </a:p>
        </p:txBody>
      </p:sp>
      <p:pic>
        <p:nvPicPr>
          <p:cNvPr id="4" name="Picture 3"/>
          <p:cNvPicPr>
            <a:picLocks noChangeAspect="1"/>
          </p:cNvPicPr>
          <p:nvPr/>
        </p:nvPicPr>
        <p:blipFill>
          <a:blip r:embed="rId2"/>
          <a:stretch>
            <a:fillRect/>
          </a:stretch>
        </p:blipFill>
        <p:spPr>
          <a:xfrm>
            <a:off x="751528" y="3412066"/>
            <a:ext cx="7384939" cy="3107267"/>
          </a:xfrm>
          <a:prstGeom prst="rect">
            <a:avLst/>
          </a:prstGeom>
        </p:spPr>
      </p:pic>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592533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Redundant Modeling of</a:t>
            </a:r>
            <a:br>
              <a:rPr lang="en-US" dirty="0" smtClean="0"/>
            </a:br>
            <a:r>
              <a:rPr lang="en-US" dirty="0" smtClean="0"/>
              <a:t> Dimensionless Quantities</a:t>
            </a:r>
            <a:endParaRPr lang="en-US" dirty="0"/>
          </a:p>
        </p:txBody>
      </p:sp>
      <p:sp>
        <p:nvSpPr>
          <p:cNvPr id="9" name="Content Placeholder 8"/>
          <p:cNvSpPr>
            <a:spLocks noGrp="1"/>
          </p:cNvSpPr>
          <p:nvPr>
            <p:ph idx="1"/>
          </p:nvPr>
        </p:nvSpPr>
        <p:spPr>
          <a:xfrm>
            <a:off x="457200" y="5240867"/>
            <a:ext cx="8229600" cy="1396999"/>
          </a:xfrm>
        </p:spPr>
        <p:txBody>
          <a:bodyPr>
            <a:normAutofit fontScale="77500" lnSpcReduction="20000"/>
          </a:bodyPr>
          <a:lstStyle/>
          <a:p>
            <a:r>
              <a:rPr lang="en-US" dirty="0" smtClean="0"/>
              <a:t>QUDV support for VIM-based taxonomic relationships among quantities is essential!</a:t>
            </a:r>
          </a:p>
          <a:p>
            <a:pPr lvl="1"/>
            <a:r>
              <a:rPr lang="en-US" dirty="0" smtClean="0"/>
              <a:t>dynamic &amp; kinematic formulations </a:t>
            </a:r>
            <a:r>
              <a:rPr lang="en-US" b="1" i="1" dirty="0" smtClean="0"/>
              <a:t>must</a:t>
            </a:r>
            <a:r>
              <a:rPr lang="en-US" dirty="0"/>
              <a:t> </a:t>
            </a:r>
            <a:r>
              <a:rPr lang="en-US" dirty="0" smtClean="0"/>
              <a:t>be equivalent</a:t>
            </a:r>
          </a:p>
          <a:p>
            <a:pPr lvl="1"/>
            <a:r>
              <a:rPr lang="en-US" dirty="0" smtClean="0"/>
              <a:t>Therefore, they must have equivalent dimensions!</a:t>
            </a:r>
            <a:endParaRPr lang="en-US" dirty="0"/>
          </a:p>
        </p:txBody>
      </p:sp>
      <p:pic>
        <p:nvPicPr>
          <p:cNvPr id="8" name="Picture 7"/>
          <p:cNvPicPr>
            <a:picLocks noChangeAspect="1"/>
          </p:cNvPicPr>
          <p:nvPr/>
        </p:nvPicPr>
        <p:blipFill>
          <a:blip r:embed="rId2"/>
          <a:stretch>
            <a:fillRect/>
          </a:stretch>
        </p:blipFill>
        <p:spPr>
          <a:xfrm>
            <a:off x="575733" y="1460501"/>
            <a:ext cx="7505700" cy="3706661"/>
          </a:xfrm>
          <a:prstGeom prst="rect">
            <a:avLst/>
          </a:prstGeom>
        </p:spPr>
      </p:pic>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17603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274638"/>
            <a:ext cx="8762999" cy="614362"/>
          </a:xfrm>
        </p:spPr>
        <p:txBody>
          <a:bodyPr>
            <a:normAutofit fontScale="90000"/>
          </a:bodyPr>
          <a:lstStyle/>
          <a:p>
            <a:r>
              <a:rPr lang="en-US" sz="3600" dirty="0" smtClean="0"/>
              <a:t>Elaborate the Redundant Formulations (1/2)</a:t>
            </a:r>
            <a:endParaRPr lang="en-US" sz="3600" dirty="0"/>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5243" y="1041401"/>
            <a:ext cx="8506336" cy="504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27064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5813"/>
            <a:ext cx="9144000" cy="6647974"/>
          </a:xfrm>
          <a:prstGeom prst="rect">
            <a:avLst/>
          </a:prstGeom>
        </p:spPr>
        <p:txBody>
          <a:bodyPr wrap="square">
            <a:spAutoFit/>
          </a:bodyPr>
          <a:lstStyle/>
          <a:p>
            <a:pPr algn="ctr"/>
            <a:r>
              <a:rPr lang="en-US" sz="3600" dirty="0" smtClean="0"/>
              <a:t>Topics</a:t>
            </a:r>
            <a:endParaRPr lang="en-US" sz="3600" dirty="0"/>
          </a:p>
          <a:p>
            <a:pPr marL="457200" indent="-457200">
              <a:buFont typeface="Arial"/>
              <a:buChar char="•"/>
            </a:pPr>
            <a:r>
              <a:rPr lang="en-US" sz="3000" dirty="0" smtClean="0">
                <a:hlinkClick r:id="rId3" action="ppaction://hlinksldjump"/>
              </a:rPr>
              <a:t>What </a:t>
            </a:r>
            <a:r>
              <a:rPr lang="en-US" sz="3000" dirty="0" smtClean="0">
                <a:hlinkClick r:id="rId3" action="ppaction://hlinksldjump"/>
              </a:rPr>
              <a:t>is ISO/IEC 80000?</a:t>
            </a:r>
            <a:endParaRPr lang="en-US" sz="3000" dirty="0" smtClean="0"/>
          </a:p>
          <a:p>
            <a:pPr marL="457200" indent="-457200">
              <a:buFont typeface="Arial"/>
              <a:buChar char="•"/>
            </a:pPr>
            <a:r>
              <a:rPr lang="en-US" sz="3000" dirty="0" smtClean="0">
                <a:hlinkClick r:id="rId4" action="ppaction://hlinksldjump"/>
              </a:rPr>
              <a:t>Coverage of ISO/IEC 80000 in SysML 1.4</a:t>
            </a:r>
            <a:endParaRPr lang="en-US" sz="3000" dirty="0" smtClean="0"/>
          </a:p>
          <a:p>
            <a:pPr marL="457200" indent="-457200">
              <a:buFont typeface="Arial"/>
              <a:buChar char="•"/>
            </a:pPr>
            <a:r>
              <a:rPr lang="en-US" sz="3000" dirty="0" smtClean="0">
                <a:hlinkClick r:id="rId5" action="ppaction://hlinksldjump"/>
              </a:rPr>
              <a:t>Brief Introduction to QUDV</a:t>
            </a:r>
            <a:endParaRPr lang="en-US" sz="3000" dirty="0" smtClean="0"/>
          </a:p>
          <a:p>
            <a:pPr marL="457200" indent="-457200">
              <a:buFont typeface="Arial"/>
              <a:buChar char="•"/>
            </a:pPr>
            <a:r>
              <a:rPr lang="en-US" sz="3000" dirty="0" smtClean="0">
                <a:hlinkClick r:id="rId6" action="ppaction://hlinksldjump"/>
              </a:rPr>
              <a:t>Organization of the library</a:t>
            </a:r>
            <a:endParaRPr lang="en-US" sz="3000" dirty="0" smtClean="0"/>
          </a:p>
          <a:p>
            <a:pPr marL="971550" lvl="1" indent="-514350">
              <a:buFont typeface="+mj-lt"/>
              <a:buAutoNum type="arabicPeriod"/>
            </a:pPr>
            <a:r>
              <a:rPr lang="en-US" sz="3000" dirty="0" smtClean="0">
                <a:hlinkClick r:id="rId7" action="ppaction://hlinksldjump"/>
              </a:rPr>
              <a:t>Using the </a:t>
            </a:r>
            <a:r>
              <a:rPr lang="en-US" sz="3000" dirty="0" smtClean="0">
                <a:hlinkClick r:id="rId7" action="ppaction://hlinksldjump"/>
              </a:rPr>
              <a:t>library</a:t>
            </a:r>
            <a:endParaRPr lang="en-US" sz="3000" dirty="0" smtClean="0"/>
          </a:p>
          <a:p>
            <a:pPr marL="971550" lvl="1" indent="-514350">
              <a:buFont typeface="+mj-lt"/>
              <a:buAutoNum type="arabicPeriod"/>
            </a:pPr>
            <a:r>
              <a:rPr lang="en-US" sz="3000" dirty="0" smtClean="0">
                <a:hlinkClick r:id="rId8" action="ppaction://hlinksldjump"/>
              </a:rPr>
              <a:t>Modeling Values of Scalar &amp; Structured ValueTypes</a:t>
            </a:r>
            <a:endParaRPr lang="en-US" sz="3000" dirty="0"/>
          </a:p>
          <a:p>
            <a:pPr marL="971550" lvl="1" indent="-514350">
              <a:buFont typeface="+mj-lt"/>
              <a:buAutoNum type="arabicPeriod"/>
            </a:pPr>
            <a:r>
              <a:rPr lang="en-US" sz="3000" dirty="0">
                <a:hlinkClick r:id="rId9" action="ppaction://hlinksldjump"/>
              </a:rPr>
              <a:t>Extending the library</a:t>
            </a:r>
            <a:endParaRPr lang="en-US" sz="3000" dirty="0"/>
          </a:p>
          <a:p>
            <a:pPr marL="971550" lvl="1" indent="-514350">
              <a:buFont typeface="+mj-lt"/>
              <a:buAutoNum type="arabicPeriod"/>
            </a:pPr>
            <a:r>
              <a:rPr lang="en-US" sz="3000" dirty="0" smtClean="0">
                <a:hlinkClick r:id="rId10" action="ppaction://hlinksldjump"/>
              </a:rPr>
              <a:t>Dimensional Analysis</a:t>
            </a:r>
            <a:endParaRPr lang="en-US" sz="3000" dirty="0" smtClean="0"/>
          </a:p>
          <a:p>
            <a:pPr lvl="1"/>
            <a:endParaRPr lang="en-US" sz="2600" dirty="0"/>
          </a:p>
          <a:p>
            <a:pPr marL="57150" indent="0" algn="ctr">
              <a:buNone/>
            </a:pPr>
            <a:r>
              <a:rPr lang="en-US" sz="2800" dirty="0"/>
              <a:t>Backup Material / Technical </a:t>
            </a:r>
            <a:r>
              <a:rPr lang="en-US" sz="2800" dirty="0" smtClean="0"/>
              <a:t>Details</a:t>
            </a:r>
          </a:p>
          <a:p>
            <a:pPr marL="342900" indent="-342900">
              <a:buFont typeface="Arial"/>
              <a:buChar char="•"/>
            </a:pPr>
            <a:r>
              <a:rPr lang="en-US" sz="2400" dirty="0" smtClean="0">
                <a:hlinkClick r:id="rId11" action="ppaction://hlinksldjump"/>
              </a:rPr>
              <a:t>History</a:t>
            </a:r>
            <a:r>
              <a:rPr lang="en-US" sz="2400" dirty="0" smtClean="0"/>
              <a:t>; </a:t>
            </a:r>
            <a:r>
              <a:rPr lang="en-US" sz="2000" dirty="0" smtClean="0"/>
              <a:t>•</a:t>
            </a:r>
            <a:r>
              <a:rPr lang="en-US" sz="2400" dirty="0" smtClean="0"/>
              <a:t>  </a:t>
            </a:r>
            <a:r>
              <a:rPr lang="en-US" sz="2400" dirty="0" smtClean="0">
                <a:hlinkClick r:id="rId12" action="ppaction://hlinksldjump"/>
              </a:rPr>
              <a:t>Technical </a:t>
            </a:r>
            <a:r>
              <a:rPr lang="en-US" sz="2400" dirty="0" smtClean="0">
                <a:hlinkClick r:id="rId12" action="ppaction://hlinksldjump"/>
              </a:rPr>
              <a:t>Issues</a:t>
            </a:r>
            <a:r>
              <a:rPr lang="en-US" sz="2400" dirty="0" smtClean="0"/>
              <a:t>; </a:t>
            </a:r>
          </a:p>
          <a:p>
            <a:pPr marL="342900" indent="-342900">
              <a:buFont typeface="Arial"/>
              <a:buChar char="•"/>
            </a:pPr>
            <a:r>
              <a:rPr lang="en-US" sz="2400" dirty="0" smtClean="0">
                <a:hlinkClick r:id="rId13" action="ppaction://hlinksldjump"/>
              </a:rPr>
              <a:t>Differences between SysML &amp; QUDV Vocabularies</a:t>
            </a:r>
            <a:r>
              <a:rPr lang="en-US" sz="2400" dirty="0" smtClean="0"/>
              <a:t>;</a:t>
            </a:r>
          </a:p>
          <a:p>
            <a:pPr marL="342900" indent="-342900">
              <a:buFont typeface="Arial"/>
              <a:buChar char="•"/>
            </a:pPr>
            <a:r>
              <a:rPr lang="en-US" sz="2400" dirty="0" smtClean="0">
                <a:hlinkClick r:id="rId14" action="ppaction://hlinksldjump"/>
              </a:rPr>
              <a:t>Modeling </a:t>
            </a:r>
            <a:r>
              <a:rPr lang="en-US" sz="2400" dirty="0" err="1" smtClean="0">
                <a:hlinkClick r:id="rId14" action="ppaction://hlinksldjump"/>
              </a:rPr>
              <a:t>ValueTypes</a:t>
            </a:r>
            <a:r>
              <a:rPr lang="en-US" sz="2400" dirty="0" smtClean="0">
                <a:hlinkClick r:id="rId14" action="ppaction://hlinksldjump"/>
              </a:rPr>
              <a:t> &amp; </a:t>
            </a:r>
            <a:r>
              <a:rPr lang="en-US" sz="2400" dirty="0" err="1" smtClean="0">
                <a:hlinkClick r:id="rId14" action="ppaction://hlinksldjump"/>
              </a:rPr>
              <a:t>ValueSpecifications</a:t>
            </a:r>
            <a:r>
              <a:rPr lang="en-US" sz="2400" dirty="0" smtClean="0"/>
              <a:t>; </a:t>
            </a:r>
          </a:p>
          <a:p>
            <a:pPr marL="342900" indent="-342900">
              <a:buFont typeface="Arial"/>
              <a:buChar char="•"/>
            </a:pPr>
            <a:r>
              <a:rPr lang="en-US" sz="2400" dirty="0" smtClean="0">
                <a:hlinkClick r:id="rId15" action="ppaction://hlinksldjump"/>
              </a:rPr>
              <a:t>Example of Structured vs. Scalar </a:t>
            </a:r>
            <a:r>
              <a:rPr lang="en-US" sz="2400" dirty="0" err="1" smtClean="0">
                <a:hlinkClick r:id="rId15" action="ppaction://hlinksldjump"/>
              </a:rPr>
              <a:t>DataType</a:t>
            </a:r>
            <a:r>
              <a:rPr lang="en-US" sz="2400" dirty="0" smtClean="0">
                <a:hlinkClick r:id="rId15" action="ppaction://hlinksldjump"/>
              </a:rPr>
              <a:t> Modeling</a:t>
            </a:r>
            <a:endParaRPr lang="en-US" sz="2400" dirty="0"/>
          </a:p>
        </p:txBody>
      </p:sp>
    </p:spTree>
    <p:extLst>
      <p:ext uri="{BB962C8B-B14F-4D97-AF65-F5344CB8AC3E}">
        <p14:creationId xmlns:p14="http://schemas.microsoft.com/office/powerpoint/2010/main" val="22297085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274638"/>
            <a:ext cx="8762999" cy="614362"/>
          </a:xfrm>
        </p:spPr>
        <p:txBody>
          <a:bodyPr>
            <a:normAutofit fontScale="90000"/>
          </a:bodyPr>
          <a:lstStyle/>
          <a:p>
            <a:r>
              <a:rPr lang="en-US" sz="3600" dirty="0" smtClean="0"/>
              <a:t>Elaborate the Redundant Formulations (2/2)</a:t>
            </a:r>
            <a:endParaRPr lang="en-US" sz="3600"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29734" y="990600"/>
            <a:ext cx="7450666" cy="558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Half Frame 3">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12789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26"/>
            <a:ext cx="8229600" cy="873576"/>
          </a:xfrm>
        </p:spPr>
        <p:txBody>
          <a:bodyPr>
            <a:noAutofit/>
          </a:bodyPr>
          <a:lstStyle/>
          <a:p>
            <a:r>
              <a:rPr lang="en-US" sz="2800" dirty="0" smtClean="0"/>
              <a:t>Reuse and/or Extend the ISO 80000 library to include derivations for all quantities relevant to the analysis </a:t>
            </a:r>
            <a:endParaRPr lang="en-US" sz="2800" dirty="0"/>
          </a:p>
        </p:txBody>
      </p:sp>
      <p:sp>
        <p:nvSpPr>
          <p:cNvPr id="5" name="Half Frame 4">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3"/>
          <a:stretch>
            <a:fillRect/>
          </a:stretch>
        </p:blipFill>
        <p:spPr>
          <a:xfrm>
            <a:off x="327332" y="910602"/>
            <a:ext cx="6751895" cy="5866191"/>
          </a:xfrm>
          <a:prstGeom prst="rect">
            <a:avLst/>
          </a:prstGeom>
        </p:spPr>
      </p:pic>
      <p:sp>
        <p:nvSpPr>
          <p:cNvPr id="7" name="Content Placeholder 6"/>
          <p:cNvSpPr>
            <a:spLocks noGrp="1"/>
          </p:cNvSpPr>
          <p:nvPr>
            <p:ph idx="1"/>
          </p:nvPr>
        </p:nvSpPr>
        <p:spPr>
          <a:xfrm>
            <a:off x="6366389" y="3596968"/>
            <a:ext cx="2777611" cy="1477328"/>
          </a:xfrm>
          <a:solidFill>
            <a:schemeClr val="accent6">
              <a:lumMod val="40000"/>
              <a:lumOff val="60000"/>
            </a:schemeClr>
          </a:solidFill>
        </p:spPr>
        <p:txBody>
          <a:bodyPr wrap="square" rtlCol="0">
            <a:spAutoFit/>
          </a:bodyPr>
          <a:lstStyle/>
          <a:p>
            <a:pPr marL="0" indent="0">
              <a:buNone/>
            </a:pPr>
            <a:r>
              <a:rPr lang="en-US" sz="1800" dirty="0"/>
              <a:t>Thanks to comprehensive coverage of ISO 80000 parts 3,4,5,6, this example requires defining only 3 derived quantity kinds!</a:t>
            </a:r>
          </a:p>
        </p:txBody>
      </p:sp>
    </p:spTree>
    <p:extLst>
      <p:ext uri="{BB962C8B-B14F-4D97-AF65-F5344CB8AC3E}">
        <p14:creationId xmlns:p14="http://schemas.microsoft.com/office/powerpoint/2010/main" val="39365206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080029"/>
          </a:xfrm>
        </p:spPr>
        <p:txBody>
          <a:bodyPr>
            <a:normAutofit fontScale="90000"/>
          </a:bodyPr>
          <a:lstStyle/>
          <a:p>
            <a:r>
              <a:rPr lang="en-US" dirty="0" smtClean="0"/>
              <a:t>Dimensional </a:t>
            </a:r>
            <a:r>
              <a:rPr lang="en-US" dirty="0" smtClean="0"/>
              <a:t>Analysis in context of a System of Quantities</a:t>
            </a:r>
            <a:endParaRPr lang="en-US" dirty="0"/>
          </a:p>
        </p:txBody>
      </p:sp>
      <p:pic>
        <p:nvPicPr>
          <p:cNvPr id="4" name="Picture 3"/>
          <p:cNvPicPr>
            <a:picLocks noChangeAspect="1"/>
          </p:cNvPicPr>
          <p:nvPr/>
        </p:nvPicPr>
        <p:blipFill>
          <a:blip r:embed="rId2"/>
          <a:stretch>
            <a:fillRect/>
          </a:stretch>
        </p:blipFill>
        <p:spPr>
          <a:xfrm>
            <a:off x="635000" y="1600200"/>
            <a:ext cx="8204200" cy="3496527"/>
          </a:xfrm>
          <a:prstGeom prst="rect">
            <a:avLst/>
          </a:prstGeom>
        </p:spPr>
      </p:pic>
      <p:sp>
        <p:nvSpPr>
          <p:cNvPr id="5" name="Content Placeholder 8"/>
          <p:cNvSpPr>
            <a:spLocks noGrp="1"/>
          </p:cNvSpPr>
          <p:nvPr>
            <p:ph idx="1"/>
          </p:nvPr>
        </p:nvSpPr>
        <p:spPr>
          <a:xfrm>
            <a:off x="228600" y="5240867"/>
            <a:ext cx="8610600" cy="1396999"/>
          </a:xfrm>
        </p:spPr>
        <p:txBody>
          <a:bodyPr>
            <a:normAutofit fontScale="77500" lnSpcReduction="20000"/>
          </a:bodyPr>
          <a:lstStyle/>
          <a:p>
            <a:r>
              <a:rPr lang="en-US" dirty="0" smtClean="0"/>
              <a:t>Expressing a derived quantity as a product of the powers of base quantities requires specifying the context for this analysis, i.e., a SystemOfQuantities</a:t>
            </a:r>
          </a:p>
          <a:p>
            <a:pPr lvl="1"/>
            <a:r>
              <a:rPr lang="en-US" dirty="0" smtClean="0"/>
              <a:t>In this example, context = ‘Characteristic Numbers Quantities’</a:t>
            </a:r>
            <a:endParaRPr lang="en-US" dirty="0"/>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56696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705"/>
            <a:ext cx="8229600" cy="1143000"/>
          </a:xfrm>
        </p:spPr>
        <p:txBody>
          <a:bodyPr>
            <a:noAutofit/>
          </a:bodyPr>
          <a:lstStyle/>
          <a:p>
            <a:r>
              <a:rPr lang="en-US" sz="3600" dirty="0" smtClean="0"/>
              <a:t>Context for the Dimension Analysis of Reynolds number redundant formulations</a:t>
            </a:r>
            <a:endParaRPr lang="en-US" sz="3600" dirty="0"/>
          </a:p>
        </p:txBody>
      </p:sp>
      <p:pic>
        <p:nvPicPr>
          <p:cNvPr id="4" name="Picture 3"/>
          <p:cNvPicPr>
            <a:picLocks noChangeAspect="1"/>
          </p:cNvPicPr>
          <p:nvPr/>
        </p:nvPicPr>
        <p:blipFill>
          <a:blip r:embed="rId2"/>
          <a:stretch>
            <a:fillRect/>
          </a:stretch>
        </p:blipFill>
        <p:spPr>
          <a:xfrm>
            <a:off x="584200" y="2370477"/>
            <a:ext cx="8026400" cy="4445188"/>
          </a:xfrm>
          <a:prstGeom prst="rect">
            <a:avLst/>
          </a:prstGeom>
        </p:spPr>
      </p:pic>
      <p:sp>
        <p:nvSpPr>
          <p:cNvPr id="5" name="Content Placeholder 8"/>
          <p:cNvSpPr>
            <a:spLocks noGrp="1"/>
          </p:cNvSpPr>
          <p:nvPr>
            <p:ph idx="1"/>
          </p:nvPr>
        </p:nvSpPr>
        <p:spPr>
          <a:xfrm>
            <a:off x="381000" y="1417638"/>
            <a:ext cx="8229600" cy="787399"/>
          </a:xfrm>
        </p:spPr>
        <p:txBody>
          <a:bodyPr>
            <a:noAutofit/>
          </a:bodyPr>
          <a:lstStyle/>
          <a:p>
            <a:r>
              <a:rPr lang="en-US" sz="2400" dirty="0" smtClean="0"/>
              <a:t>Dimension Analysis requires choosing a set of base quantities</a:t>
            </a:r>
          </a:p>
          <a:p>
            <a:pPr lvl="1"/>
            <a:r>
              <a:rPr lang="en-US" sz="2000" dirty="0" smtClean="0"/>
              <a:t>For this example: Mass (M), Length (L), Time (T)</a:t>
            </a:r>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879035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5"/>
            <a:ext cx="9067800" cy="555096"/>
          </a:xfrm>
        </p:spPr>
        <p:txBody>
          <a:bodyPr>
            <a:noAutofit/>
          </a:bodyPr>
          <a:lstStyle/>
          <a:p>
            <a:r>
              <a:rPr lang="en-US" sz="3200" dirty="0" smtClean="0"/>
              <a:t>Calculating the Dimension of all Derived Quantities</a:t>
            </a:r>
            <a:endParaRPr lang="en-US" sz="3200" dirty="0"/>
          </a:p>
        </p:txBody>
      </p:sp>
      <p:sp>
        <p:nvSpPr>
          <p:cNvPr id="6" name="Half Frame 5">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stretch>
            <a:fillRect/>
          </a:stretch>
        </p:blipFill>
        <p:spPr>
          <a:xfrm>
            <a:off x="0" y="730455"/>
            <a:ext cx="9144000" cy="4990171"/>
          </a:xfrm>
          <a:prstGeom prst="rect">
            <a:avLst/>
          </a:prstGeom>
        </p:spPr>
      </p:pic>
      <p:sp>
        <p:nvSpPr>
          <p:cNvPr id="8" name="Content Placeholder 6"/>
          <p:cNvSpPr txBox="1">
            <a:spLocks/>
          </p:cNvSpPr>
          <p:nvPr/>
        </p:nvSpPr>
        <p:spPr>
          <a:xfrm>
            <a:off x="457200" y="5777981"/>
            <a:ext cx="8469670" cy="978730"/>
          </a:xfrm>
          <a:prstGeom prst="rect">
            <a:avLst/>
          </a:prstGeom>
          <a:solidFill>
            <a:schemeClr val="accent6">
              <a:lumMod val="40000"/>
              <a:lumOff val="60000"/>
            </a:schemeClr>
          </a:solidFill>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smtClean="0"/>
              <a:t>Example from JPL’s SysML 1.4 QUDV tooling for MagicDraw 17.0.5 SP1:</a:t>
            </a:r>
          </a:p>
          <a:p>
            <a:pPr marL="0" indent="0">
              <a:buFont typeface="Arial"/>
              <a:buNone/>
            </a:pPr>
            <a:r>
              <a:rPr lang="en-US" sz="1800" dirty="0" smtClean="0"/>
              <a:t>Dimensional Analysis is calculated for all quantity kinds in scope of a selected SystemOfQuantities (‘Characteristic Numbers Quantities’ in this example) </a:t>
            </a:r>
            <a:r>
              <a:rPr lang="en-US" sz="1800" i="1" dirty="0" smtClean="0"/>
              <a:t>on demand!)</a:t>
            </a:r>
            <a:endParaRPr lang="en-US" sz="1800"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6008316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305"/>
            <a:ext cx="9067800" cy="555096"/>
          </a:xfrm>
        </p:spPr>
        <p:txBody>
          <a:bodyPr>
            <a:noAutofit/>
          </a:bodyPr>
          <a:lstStyle/>
          <a:p>
            <a:r>
              <a:rPr lang="en-US" sz="3200" dirty="0" smtClean="0"/>
              <a:t>Alternative Dimensional Analysis Formulation</a:t>
            </a:r>
            <a:endParaRPr lang="en-US" sz="3200" dirty="0"/>
          </a:p>
        </p:txBody>
      </p:sp>
      <p:sp>
        <p:nvSpPr>
          <p:cNvPr id="6" name="Half Frame 5">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Content Placeholder 6"/>
          <p:cNvSpPr txBox="1">
            <a:spLocks/>
          </p:cNvSpPr>
          <p:nvPr/>
        </p:nvSpPr>
        <p:spPr>
          <a:xfrm>
            <a:off x="114298" y="5795897"/>
            <a:ext cx="8953501" cy="978730"/>
          </a:xfrm>
          <a:prstGeom prst="rect">
            <a:avLst/>
          </a:prstGeom>
          <a:solidFill>
            <a:schemeClr val="accent6">
              <a:lumMod val="40000"/>
              <a:lumOff val="60000"/>
            </a:schemeClr>
          </a:solidFill>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smtClean="0"/>
              <a:t>“Base Quantities” is intrinsically a choice made in a System Of Quantities. This example uses a non-standard set of base quantities: mass (M), Velocity Gradient (VG) and Velocity (V)</a:t>
            </a:r>
          </a:p>
          <a:p>
            <a:pPr marL="0" indent="0">
              <a:buFont typeface="Arial"/>
              <a:buNone/>
            </a:pPr>
            <a:r>
              <a:rPr lang="en-US" sz="1800" dirty="0" smtClean="0"/>
              <a:t>The rules for Dimensional Analysis are generic and can be applied to </a:t>
            </a:r>
            <a:r>
              <a:rPr lang="en-US" sz="1800" i="1" dirty="0" smtClean="0"/>
              <a:t>any </a:t>
            </a:r>
            <a:r>
              <a:rPr lang="en-US" sz="1800" dirty="0" smtClean="0"/>
              <a:t>System of Quantities</a:t>
            </a:r>
            <a:endParaRPr lang="en-US" sz="1800" dirty="0"/>
          </a:p>
        </p:txBody>
      </p:sp>
      <p:pic>
        <p:nvPicPr>
          <p:cNvPr id="5" name="Picture 4"/>
          <p:cNvPicPr>
            <a:picLocks noChangeAspect="1"/>
          </p:cNvPicPr>
          <p:nvPr/>
        </p:nvPicPr>
        <p:blipFill>
          <a:blip r:embed="rId3"/>
          <a:stretch>
            <a:fillRect/>
          </a:stretch>
        </p:blipFill>
        <p:spPr>
          <a:xfrm>
            <a:off x="0" y="642688"/>
            <a:ext cx="9144000" cy="5135293"/>
          </a:xfrm>
          <a:prstGeom prst="rect">
            <a:avLst/>
          </a:prstGeom>
        </p:spPr>
      </p:pic>
    </p:spTree>
    <p:extLst>
      <p:ext uri="{BB962C8B-B14F-4D97-AF65-F5344CB8AC3E}">
        <p14:creationId xmlns:p14="http://schemas.microsoft.com/office/powerpoint/2010/main" val="31604204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186"/>
            <a:ext cx="8229600" cy="1143000"/>
          </a:xfrm>
        </p:spPr>
        <p:txBody>
          <a:bodyPr>
            <a:normAutofit fontScale="90000"/>
          </a:bodyPr>
          <a:lstStyle/>
          <a:p>
            <a:r>
              <a:rPr lang="en-US" dirty="0" smtClean="0"/>
              <a:t>Summary of SysML 1.4 </a:t>
            </a:r>
            <a:br>
              <a:rPr lang="en-US" dirty="0" smtClean="0"/>
            </a:br>
            <a:r>
              <a:rPr lang="en-US" dirty="0" smtClean="0"/>
              <a:t>QUDV &amp; ISO 80000 Library</a:t>
            </a:r>
            <a:endParaRPr lang="en-US" dirty="0"/>
          </a:p>
        </p:txBody>
      </p:sp>
      <p:sp>
        <p:nvSpPr>
          <p:cNvPr id="3" name="Content Placeholder 2"/>
          <p:cNvSpPr>
            <a:spLocks noGrp="1"/>
          </p:cNvSpPr>
          <p:nvPr>
            <p:ph idx="1"/>
          </p:nvPr>
        </p:nvSpPr>
        <p:spPr>
          <a:xfrm>
            <a:off x="57355" y="1370780"/>
            <a:ext cx="8914580" cy="5298768"/>
          </a:xfrm>
        </p:spPr>
        <p:txBody>
          <a:bodyPr>
            <a:noAutofit/>
          </a:bodyPr>
          <a:lstStyle/>
          <a:p>
            <a:r>
              <a:rPr lang="en-US" sz="2000" dirty="0" smtClean="0"/>
              <a:t>SysML 1.4 represents a significant leap in capability</a:t>
            </a:r>
          </a:p>
          <a:p>
            <a:pPr lvl="1"/>
            <a:r>
              <a:rPr lang="en-US" sz="1400" dirty="0" smtClean="0"/>
              <a:t>QUDV’s expressiveness is adequate for </a:t>
            </a:r>
            <a:r>
              <a:rPr lang="en-US" sz="1400" i="1" dirty="0" smtClean="0"/>
              <a:t>all</a:t>
            </a:r>
            <a:r>
              <a:rPr lang="en-US" sz="1400" dirty="0" smtClean="0"/>
              <a:t> normative definitions in ISO/IEC 80000 parts 3,4,5,6</a:t>
            </a:r>
          </a:p>
          <a:p>
            <a:pPr lvl="1"/>
            <a:r>
              <a:rPr lang="en-US" sz="1400" dirty="0" smtClean="0"/>
              <a:t>QUDV’s semantics is adequate for automated, computer-assisted Dimensional Analysis</a:t>
            </a:r>
          </a:p>
          <a:p>
            <a:r>
              <a:rPr lang="en-US" sz="2000" dirty="0" smtClean="0"/>
              <a:t>In practice, working with QUDV &amp; ISO 80000 emphasizes the need for good tool support for instance &amp; value specification modeling!</a:t>
            </a:r>
          </a:p>
          <a:p>
            <a:pPr lvl="1"/>
            <a:r>
              <a:rPr lang="en-US" sz="1600" dirty="0" smtClean="0"/>
              <a:t>SysML 1.4 ISO 80000 (as of December 2013) is significantly affected by SysML issue #16263:</a:t>
            </a:r>
          </a:p>
          <a:p>
            <a:pPr lvl="2"/>
            <a:r>
              <a:rPr lang="en-US" sz="1400" dirty="0" smtClean="0"/>
              <a:t>Slots for class-owned association end properties are duplicated </a:t>
            </a:r>
            <a:br>
              <a:rPr lang="en-US" sz="1400" dirty="0" smtClean="0"/>
            </a:br>
            <a:r>
              <a:rPr lang="en-US" sz="1400" dirty="0" smtClean="0"/>
              <a:t>(links of such associations &amp; instance specifications of such classes)</a:t>
            </a:r>
          </a:p>
          <a:p>
            <a:pPr lvl="2"/>
            <a:r>
              <a:rPr lang="en-US" sz="1400" dirty="0" smtClean="0"/>
              <a:t>Slot duplication leads to circular references that make the ISO 80000 monolithic</a:t>
            </a:r>
          </a:p>
          <a:p>
            <a:pPr lvl="2"/>
            <a:r>
              <a:rPr lang="en-US" sz="1400" dirty="0" smtClean="0"/>
              <a:t>Slot duplication is a significant source of inconsistencies and ambiguities!</a:t>
            </a:r>
          </a:p>
          <a:p>
            <a:pPr lvl="1"/>
            <a:r>
              <a:rPr lang="en-US" sz="2000" dirty="0" smtClean="0"/>
              <a:t>JPL IMCE ISO 80000 uses the suggested approach in SysML issue #16263:</a:t>
            </a:r>
          </a:p>
          <a:p>
            <a:pPr lvl="2"/>
            <a:r>
              <a:rPr lang="en-US" sz="1400" dirty="0" smtClean="0"/>
              <a:t>All JPL IMCE QUDV associations own both association end properties</a:t>
            </a:r>
          </a:p>
          <a:p>
            <a:pPr lvl="2"/>
            <a:r>
              <a:rPr lang="en-US" sz="1400" dirty="0" smtClean="0"/>
              <a:t>No slot duplication avoids problems with inconsistencies &amp; ambiguities and enables modularity!</a:t>
            </a:r>
          </a:p>
          <a:p>
            <a:pPr lvl="1"/>
            <a:r>
              <a:rPr lang="en-US" sz="1600" dirty="0" smtClean="0"/>
              <a:t>Current OMG paradigms for specifying semantics (e.g. OCL queries, invariants, derived properties) are oblivious to the </a:t>
            </a:r>
            <a:r>
              <a:rPr lang="en-US" sz="1600" i="1" dirty="0" smtClean="0"/>
              <a:t>computational complexity </a:t>
            </a:r>
            <a:r>
              <a:rPr lang="en-US" sz="1600" dirty="0" smtClean="0"/>
              <a:t>of such semantics</a:t>
            </a:r>
          </a:p>
          <a:p>
            <a:pPr lvl="2"/>
            <a:r>
              <a:rPr lang="en-US" sz="1400" dirty="0" smtClean="0"/>
              <a:t>Dimensional Analysis is </a:t>
            </a:r>
            <a:r>
              <a:rPr lang="en-US" sz="1400" i="1" dirty="0" smtClean="0"/>
              <a:t>not cheap! </a:t>
            </a:r>
            <a:r>
              <a:rPr lang="en-US" sz="1400" dirty="0" smtClean="0"/>
              <a:t>It is a “whole model” graph analysis</a:t>
            </a:r>
          </a:p>
          <a:p>
            <a:r>
              <a:rPr lang="en-US" sz="2200" dirty="0" smtClean="0"/>
              <a:t>The ISO/IEC 80000 library is incomplete and needs careful peer review!</a:t>
            </a:r>
          </a:p>
          <a:p>
            <a:pPr lvl="1"/>
            <a:r>
              <a:rPr lang="en-US" sz="1800" dirty="0" smtClean="0"/>
              <a:t>Constructive review feedback and expert contributions welcome!</a:t>
            </a:r>
          </a:p>
          <a:p>
            <a:pPr lvl="1"/>
            <a:endParaRPr lang="en-US" sz="1800" dirty="0" smtClean="0"/>
          </a:p>
        </p:txBody>
      </p:sp>
    </p:spTree>
    <p:extLst>
      <p:ext uri="{BB962C8B-B14F-4D97-AF65-F5344CB8AC3E}">
        <p14:creationId xmlns:p14="http://schemas.microsoft.com/office/powerpoint/2010/main" val="1093825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Backup Material</a:t>
            </a:r>
            <a:endParaRPr lang="en-US" dirty="0"/>
          </a:p>
        </p:txBody>
      </p:sp>
    </p:spTree>
    <p:extLst>
      <p:ext uri="{BB962C8B-B14F-4D97-AF65-F5344CB8AC3E}">
        <p14:creationId xmlns:p14="http://schemas.microsoft.com/office/powerpoint/2010/main" val="2530783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Historical Review of SysML’s</a:t>
            </a:r>
            <a:br>
              <a:rPr lang="en-US" dirty="0" smtClean="0"/>
            </a:br>
            <a:r>
              <a:rPr lang="en-US" dirty="0" smtClean="0"/>
              <a:t>Concepts of Unit &amp; QuantityKind</a:t>
            </a:r>
            <a:endParaRPr lang="en-US" dirty="0"/>
          </a:p>
        </p:txBody>
      </p:sp>
      <p:pic>
        <p:nvPicPr>
          <p:cNvPr id="5" name="Picture 4"/>
          <p:cNvPicPr>
            <a:picLocks noChangeAspect="1"/>
          </p:cNvPicPr>
          <p:nvPr/>
        </p:nvPicPr>
        <p:blipFill>
          <a:blip r:embed="rId2"/>
          <a:stretch>
            <a:fillRect/>
          </a:stretch>
        </p:blipFill>
        <p:spPr>
          <a:xfrm>
            <a:off x="0" y="4263561"/>
            <a:ext cx="9144000" cy="752919"/>
          </a:xfrm>
          <a:prstGeom prst="rect">
            <a:avLst/>
          </a:prstGeom>
        </p:spPr>
      </p:pic>
      <p:sp>
        <p:nvSpPr>
          <p:cNvPr id="4" name="Left Arrow 3">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6532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74000"/>
          <a:stretch/>
        </p:blipFill>
        <p:spPr>
          <a:xfrm>
            <a:off x="0" y="0"/>
            <a:ext cx="2377440" cy="752919"/>
          </a:xfrm>
          <a:prstGeom prst="rect">
            <a:avLst/>
          </a:prstGeom>
        </p:spPr>
      </p:pic>
      <p:sp>
        <p:nvSpPr>
          <p:cNvPr id="3" name="TextBox 2"/>
          <p:cNvSpPr txBox="1"/>
          <p:nvPr/>
        </p:nvSpPr>
        <p:spPr>
          <a:xfrm>
            <a:off x="2498179" y="354448"/>
            <a:ext cx="5289441" cy="646331"/>
          </a:xfrm>
          <a:prstGeom prst="rect">
            <a:avLst/>
          </a:prstGeom>
          <a:noFill/>
        </p:spPr>
        <p:txBody>
          <a:bodyPr wrap="square" rtlCol="0">
            <a:spAutoFit/>
          </a:bodyPr>
          <a:lstStyle/>
          <a:p>
            <a:r>
              <a:rPr lang="en-US" sz="3600" dirty="0" smtClean="0"/>
              <a:t>Before SysML 1.0</a:t>
            </a:r>
            <a:endParaRPr lang="en-US" sz="3600" dirty="0"/>
          </a:p>
        </p:txBody>
      </p:sp>
      <p:pic>
        <p:nvPicPr>
          <p:cNvPr id="7" name="Picture 6"/>
          <p:cNvPicPr>
            <a:picLocks noChangeAspect="1"/>
          </p:cNvPicPr>
          <p:nvPr/>
        </p:nvPicPr>
        <p:blipFill>
          <a:blip r:embed="rId3"/>
          <a:stretch>
            <a:fillRect/>
          </a:stretch>
        </p:blipFill>
        <p:spPr>
          <a:xfrm>
            <a:off x="0" y="981335"/>
            <a:ext cx="9144000" cy="5876665"/>
          </a:xfrm>
          <a:prstGeom prst="rect">
            <a:avLst/>
          </a:prstGeom>
        </p:spPr>
      </p:pic>
      <p:sp>
        <p:nvSpPr>
          <p:cNvPr id="6" name="Left Arrow 5">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0503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971024"/>
            <a:ext cx="9144000" cy="5886976"/>
          </a:xfrm>
          <a:prstGeom prst="rect">
            <a:avLst/>
          </a:prstGeom>
        </p:spPr>
      </p:pic>
      <p:sp>
        <p:nvSpPr>
          <p:cNvPr id="2" name="Title 1"/>
          <p:cNvSpPr>
            <a:spLocks noGrp="1"/>
          </p:cNvSpPr>
          <p:nvPr>
            <p:ph type="title"/>
          </p:nvPr>
        </p:nvSpPr>
        <p:spPr>
          <a:xfrm>
            <a:off x="457200" y="173038"/>
            <a:ext cx="8229600" cy="657819"/>
          </a:xfrm>
        </p:spPr>
        <p:txBody>
          <a:bodyPr>
            <a:normAutofit fontScale="90000"/>
          </a:bodyPr>
          <a:lstStyle/>
          <a:p>
            <a:r>
              <a:rPr lang="en-US" dirty="0" smtClean="0"/>
              <a:t>What is ISO/IEC 80000 ?	</a:t>
            </a:r>
            <a:endParaRPr lang="en-US" dirty="0"/>
          </a:p>
        </p:txBody>
      </p:sp>
      <p:sp>
        <p:nvSpPr>
          <p:cNvPr id="5" name="TextBox 4"/>
          <p:cNvSpPr txBox="1"/>
          <p:nvPr/>
        </p:nvSpPr>
        <p:spPr>
          <a:xfrm>
            <a:off x="4097867" y="4089402"/>
            <a:ext cx="4698722" cy="1200329"/>
          </a:xfrm>
          <a:prstGeom prst="rect">
            <a:avLst/>
          </a:prstGeom>
          <a:noFill/>
        </p:spPr>
        <p:txBody>
          <a:bodyPr wrap="none" rtlCol="0">
            <a:spAutoFit/>
          </a:bodyPr>
          <a:lstStyle/>
          <a:p>
            <a:r>
              <a:rPr lang="en-US" dirty="0" smtClean="0"/>
              <a:t>Each document part is identified by:</a:t>
            </a:r>
          </a:p>
          <a:p>
            <a:pPr marL="285750" indent="-285750">
              <a:buFontTx/>
              <a:buChar char="-"/>
            </a:pPr>
            <a:r>
              <a:rPr lang="en-US" dirty="0" smtClean="0"/>
              <a:t>The publication date (e.g., ISO 80000-1:2009)</a:t>
            </a:r>
          </a:p>
          <a:p>
            <a:pPr marL="285750" indent="-285750">
              <a:buFontTx/>
              <a:buChar char="-"/>
            </a:pPr>
            <a:r>
              <a:rPr lang="en-US" dirty="0" smtClean="0"/>
              <a:t>An edition number (e.g., 1</a:t>
            </a:r>
            <a:r>
              <a:rPr lang="en-US" baseline="30000" dirty="0" smtClean="0"/>
              <a:t>st</a:t>
            </a:r>
            <a:r>
              <a:rPr lang="en-US" dirty="0" smtClean="0"/>
              <a:t> edition)</a:t>
            </a:r>
          </a:p>
          <a:p>
            <a:pPr marL="285750" indent="-285750">
              <a:buFontTx/>
              <a:buChar char="-"/>
            </a:pPr>
            <a:r>
              <a:rPr lang="en-US" dirty="0" smtClean="0"/>
              <a:t>Technical Corrigendum (as applicable)</a:t>
            </a:r>
          </a:p>
        </p:txBody>
      </p:sp>
      <p:sp>
        <p:nvSpPr>
          <p:cNvPr id="3" name="Half Frame 2">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35273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 r="44000"/>
          <a:stretch/>
        </p:blipFill>
        <p:spPr>
          <a:xfrm>
            <a:off x="0" y="0"/>
            <a:ext cx="5120640" cy="752919"/>
          </a:xfrm>
          <a:prstGeom prst="rect">
            <a:avLst/>
          </a:prstGeom>
        </p:spPr>
      </p:pic>
      <p:sp>
        <p:nvSpPr>
          <p:cNvPr id="8" name="TextBox 7"/>
          <p:cNvSpPr txBox="1"/>
          <p:nvPr/>
        </p:nvSpPr>
        <p:spPr>
          <a:xfrm>
            <a:off x="2887631" y="843411"/>
            <a:ext cx="3321602" cy="646331"/>
          </a:xfrm>
          <a:prstGeom prst="rect">
            <a:avLst/>
          </a:prstGeom>
          <a:noFill/>
        </p:spPr>
        <p:txBody>
          <a:bodyPr wrap="square" rtlCol="0">
            <a:spAutoFit/>
          </a:bodyPr>
          <a:lstStyle/>
          <a:p>
            <a:r>
              <a:rPr lang="en-US" sz="3600" dirty="0" smtClean="0"/>
              <a:t>SysML 1.0 &amp; 1.1</a:t>
            </a:r>
            <a:endParaRPr lang="en-US" sz="3600" dirty="0"/>
          </a:p>
        </p:txBody>
      </p:sp>
      <p:pic>
        <p:nvPicPr>
          <p:cNvPr id="5" name="Picture 4"/>
          <p:cNvPicPr>
            <a:picLocks noChangeAspect="1"/>
          </p:cNvPicPr>
          <p:nvPr/>
        </p:nvPicPr>
        <p:blipFill>
          <a:blip r:embed="rId3"/>
          <a:stretch>
            <a:fillRect/>
          </a:stretch>
        </p:blipFill>
        <p:spPr>
          <a:xfrm>
            <a:off x="0" y="1737286"/>
            <a:ext cx="9144000" cy="4874654"/>
          </a:xfrm>
          <a:prstGeom prst="rect">
            <a:avLst/>
          </a:prstGeom>
        </p:spPr>
      </p:pic>
      <p:sp>
        <p:nvSpPr>
          <p:cNvPr id="7" name="Left Arrow 6">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2427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89742"/>
            <a:ext cx="9144000" cy="5013019"/>
          </a:xfrm>
          <a:prstGeom prst="rect">
            <a:avLst/>
          </a:prstGeom>
        </p:spPr>
      </p:pic>
      <p:pic>
        <p:nvPicPr>
          <p:cNvPr id="5" name="Picture 4"/>
          <p:cNvPicPr>
            <a:picLocks noChangeAspect="1"/>
          </p:cNvPicPr>
          <p:nvPr/>
        </p:nvPicPr>
        <p:blipFill rotWithShape="1">
          <a:blip r:embed="rId3"/>
          <a:srcRect l="-1" r="13004"/>
          <a:stretch/>
        </p:blipFill>
        <p:spPr>
          <a:xfrm>
            <a:off x="0" y="0"/>
            <a:ext cx="7955280" cy="752919"/>
          </a:xfrm>
          <a:prstGeom prst="rect">
            <a:avLst/>
          </a:prstGeom>
        </p:spPr>
      </p:pic>
      <p:sp>
        <p:nvSpPr>
          <p:cNvPr id="6" name="TextBox 5"/>
          <p:cNvSpPr txBox="1"/>
          <p:nvPr/>
        </p:nvSpPr>
        <p:spPr>
          <a:xfrm>
            <a:off x="2887631" y="843411"/>
            <a:ext cx="3321602" cy="646331"/>
          </a:xfrm>
          <a:prstGeom prst="rect">
            <a:avLst/>
          </a:prstGeom>
          <a:noFill/>
        </p:spPr>
        <p:txBody>
          <a:bodyPr wrap="square" rtlCol="0">
            <a:spAutoFit/>
          </a:bodyPr>
          <a:lstStyle/>
          <a:p>
            <a:r>
              <a:rPr lang="en-US" sz="3600" dirty="0" smtClean="0"/>
              <a:t>SysML 1.2 &amp; 1.3</a:t>
            </a:r>
            <a:endParaRPr lang="en-US" sz="3600" dirty="0"/>
          </a:p>
        </p:txBody>
      </p:sp>
      <p:sp>
        <p:nvSpPr>
          <p:cNvPr id="7" name="Left Arrow 6">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9028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51595"/>
            <a:ext cx="9144000" cy="4613246"/>
          </a:xfrm>
          <a:prstGeom prst="rect">
            <a:avLst/>
          </a:prstGeom>
        </p:spPr>
      </p:pic>
      <p:pic>
        <p:nvPicPr>
          <p:cNvPr id="5" name="Picture 4"/>
          <p:cNvPicPr>
            <a:picLocks noChangeAspect="1"/>
          </p:cNvPicPr>
          <p:nvPr/>
        </p:nvPicPr>
        <p:blipFill rotWithShape="1">
          <a:blip r:embed="rId3"/>
          <a:srcRect l="-2" r="6"/>
          <a:stretch/>
        </p:blipFill>
        <p:spPr>
          <a:xfrm>
            <a:off x="0" y="0"/>
            <a:ext cx="9144000" cy="752919"/>
          </a:xfrm>
          <a:prstGeom prst="rect">
            <a:avLst/>
          </a:prstGeom>
        </p:spPr>
      </p:pic>
      <p:sp>
        <p:nvSpPr>
          <p:cNvPr id="6" name="TextBox 5"/>
          <p:cNvSpPr txBox="1"/>
          <p:nvPr/>
        </p:nvSpPr>
        <p:spPr>
          <a:xfrm>
            <a:off x="3592425" y="843411"/>
            <a:ext cx="2283182" cy="646331"/>
          </a:xfrm>
          <a:prstGeom prst="rect">
            <a:avLst/>
          </a:prstGeom>
          <a:noFill/>
        </p:spPr>
        <p:txBody>
          <a:bodyPr wrap="square" rtlCol="0">
            <a:spAutoFit/>
          </a:bodyPr>
          <a:lstStyle/>
          <a:p>
            <a:r>
              <a:rPr lang="en-US" sz="3600" dirty="0" smtClean="0"/>
              <a:t>SysML 1.4</a:t>
            </a:r>
            <a:endParaRPr lang="en-US" sz="3600" dirty="0"/>
          </a:p>
        </p:txBody>
      </p:sp>
      <p:sp>
        <p:nvSpPr>
          <p:cNvPr id="7" name="Left Arrow 6">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3940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Issues</a:t>
            </a:r>
            <a:endParaRPr lang="en-US" dirty="0"/>
          </a:p>
        </p:txBody>
      </p:sp>
      <p:sp>
        <p:nvSpPr>
          <p:cNvPr id="3" name="Content Placeholder 2"/>
          <p:cNvSpPr>
            <a:spLocks noGrp="1"/>
          </p:cNvSpPr>
          <p:nvPr>
            <p:ph idx="1"/>
          </p:nvPr>
        </p:nvSpPr>
        <p:spPr/>
        <p:txBody>
          <a:bodyPr/>
          <a:lstStyle/>
          <a:p>
            <a:r>
              <a:rPr lang="en-US" dirty="0" smtClean="0"/>
              <a:t>Problems in the ISO/IEC 80000 standards</a:t>
            </a:r>
          </a:p>
          <a:p>
            <a:r>
              <a:rPr lang="en-US" dirty="0" smtClean="0"/>
              <a:t>Modularity &amp; Extensibility</a:t>
            </a:r>
          </a:p>
          <a:p>
            <a:pPr lvl="1"/>
            <a:r>
              <a:rPr lang="en-US" dirty="0" smtClean="0"/>
              <a:t>Onto QUDV</a:t>
            </a:r>
          </a:p>
          <a:p>
            <a:r>
              <a:rPr lang="en-US" dirty="0" smtClean="0"/>
              <a:t>Metrology Caveats</a:t>
            </a:r>
          </a:p>
          <a:p>
            <a:pPr marL="0" indent="0">
              <a:buNone/>
            </a:pPr>
            <a:endParaRPr lang="en-US" dirty="0"/>
          </a:p>
        </p:txBody>
      </p:sp>
      <p:sp>
        <p:nvSpPr>
          <p:cNvPr id="4" name="Left Arrow 3">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Half Frame 4">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92042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&amp; Extensibility</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hlinkClick r:id="rId2"/>
              </a:rPr>
              <a:t>SysML issue #16263</a:t>
            </a:r>
            <a:r>
              <a:rPr lang="en-US" dirty="0" smtClean="0"/>
              <a:t> (May 25, 2011)</a:t>
            </a:r>
          </a:p>
          <a:p>
            <a:pPr marL="0" indent="0">
              <a:buNone/>
            </a:pPr>
            <a:endParaRPr lang="en-US" dirty="0" smtClean="0"/>
          </a:p>
          <a:p>
            <a:pPr marL="0" indent="0">
              <a:buNone/>
            </a:pPr>
            <a:r>
              <a:rPr lang="en-US" dirty="0"/>
              <a:t>Associations in SysML should be able to own their ends.  Otherwise modelers can't add an association between blocks in model libraries they do not have permission to modify.  They also cannot create association that are non-navigable in both directions, which might be useful for directing flows across them into flows contained by the association as a block.</a:t>
            </a:r>
          </a:p>
          <a:p>
            <a:endParaRPr lang="en-US" dirty="0"/>
          </a:p>
        </p:txBody>
      </p:sp>
      <p:sp>
        <p:nvSpPr>
          <p:cNvPr id="5" name="Left Arrow 4">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62320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45273"/>
            <a:ext cx="9144000" cy="6152627"/>
          </a:xfrm>
          <a:prstGeom prst="rect">
            <a:avLst/>
          </a:prstGeom>
        </p:spPr>
      </p:pic>
      <p:sp>
        <p:nvSpPr>
          <p:cNvPr id="2" name="Title 1"/>
          <p:cNvSpPr>
            <a:spLocks noGrp="1"/>
          </p:cNvSpPr>
          <p:nvPr>
            <p:ph type="title"/>
          </p:nvPr>
        </p:nvSpPr>
        <p:spPr>
          <a:xfrm>
            <a:off x="55826" y="86221"/>
            <a:ext cx="5114988" cy="1211757"/>
          </a:xfrm>
        </p:spPr>
        <p:txBody>
          <a:bodyPr>
            <a:normAutofit fontScale="90000"/>
          </a:bodyPr>
          <a:lstStyle/>
          <a:p>
            <a:r>
              <a:rPr lang="en-US" sz="2800" dirty="0" smtClean="0"/>
              <a:t>ISO/IEC 80000 Normative References – vs</a:t>
            </a:r>
            <a:r>
              <a:rPr lang="en-US" sz="2800" dirty="0"/>
              <a:t>. –  </a:t>
            </a:r>
            <a:r>
              <a:rPr lang="en-US" sz="2800" dirty="0" smtClean="0"/>
              <a:t/>
            </a:r>
            <a:br>
              <a:rPr lang="en-US" sz="2800" dirty="0" smtClean="0"/>
            </a:br>
            <a:r>
              <a:rPr lang="en-US" sz="2800" dirty="0" smtClean="0"/>
              <a:t>Semantic Dependencies &amp; Modularity</a:t>
            </a:r>
            <a:endParaRPr lang="en-US" sz="2800" dirty="0"/>
          </a:p>
        </p:txBody>
      </p:sp>
      <p:sp>
        <p:nvSpPr>
          <p:cNvPr id="4" name="Left Arrow 3">
            <a:hlinkClick r:id="" action="ppaction://hlinkshowjump?jump=lastslideviewed"/>
          </p:cNvPr>
          <p:cNvSpPr/>
          <p:nvPr/>
        </p:nvSpPr>
        <p:spPr>
          <a:xfrm>
            <a:off x="7755466" y="62187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74523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3191"/>
          </a:xfrm>
        </p:spPr>
        <p:txBody>
          <a:bodyPr>
            <a:normAutofit/>
          </a:bodyPr>
          <a:lstStyle/>
          <a:p>
            <a:r>
              <a:rPr lang="en-US" dirty="0" smtClean="0"/>
              <a:t>References about Metrology</a:t>
            </a:r>
            <a:endParaRPr lang="en-US" dirty="0"/>
          </a:p>
        </p:txBody>
      </p:sp>
      <p:sp>
        <p:nvSpPr>
          <p:cNvPr id="3" name="Content Placeholder 2"/>
          <p:cNvSpPr>
            <a:spLocks noGrp="1"/>
          </p:cNvSpPr>
          <p:nvPr>
            <p:ph idx="1"/>
          </p:nvPr>
        </p:nvSpPr>
        <p:spPr>
          <a:xfrm>
            <a:off x="211667" y="1278467"/>
            <a:ext cx="8839199" cy="5359399"/>
          </a:xfrm>
        </p:spPr>
        <p:txBody>
          <a:bodyPr>
            <a:normAutofit fontScale="70000" lnSpcReduction="20000"/>
          </a:bodyPr>
          <a:lstStyle/>
          <a:p>
            <a:r>
              <a:rPr lang="en-US" dirty="0" smtClean="0"/>
              <a:t>Vocabulary of International Metrology (VIM)</a:t>
            </a:r>
          </a:p>
          <a:p>
            <a:pPr marL="0" indent="0">
              <a:buNone/>
            </a:pPr>
            <a:r>
              <a:rPr lang="en-US" dirty="0"/>
              <a:t>	</a:t>
            </a:r>
            <a:r>
              <a:rPr lang="en-US" dirty="0" smtClean="0"/>
              <a:t>SysML 1.4 QUDV is aligned with VIM 3</a:t>
            </a:r>
            <a:r>
              <a:rPr lang="en-US" baseline="30000" dirty="0" smtClean="0"/>
              <a:t>rd</a:t>
            </a:r>
            <a:r>
              <a:rPr lang="en-US" dirty="0" smtClean="0"/>
              <a:t> edition</a:t>
            </a:r>
          </a:p>
          <a:p>
            <a:pPr marL="0" indent="0">
              <a:buNone/>
            </a:pPr>
            <a:r>
              <a:rPr lang="en-US" dirty="0"/>
              <a:t>	</a:t>
            </a:r>
            <a:r>
              <a:rPr lang="en-US" sz="2900" dirty="0">
                <a:hlinkClick r:id="rId2"/>
              </a:rPr>
              <a:t>http://www.bipm.org/utils/common/documents/jcgm/JCGM_200_2012.</a:t>
            </a:r>
            <a:r>
              <a:rPr lang="en-US" sz="2900" dirty="0" smtClean="0">
                <a:hlinkClick r:id="rId2"/>
              </a:rPr>
              <a:t>pdf</a:t>
            </a:r>
            <a:endParaRPr lang="en-US" sz="2900" dirty="0" smtClean="0"/>
          </a:p>
          <a:p>
            <a:endParaRPr lang="en-US" dirty="0" smtClean="0"/>
          </a:p>
          <a:p>
            <a:r>
              <a:rPr lang="en-US" dirty="0" smtClean="0"/>
              <a:t>The Rationale for VIM 3 (scientific papers)</a:t>
            </a:r>
          </a:p>
          <a:p>
            <a:pPr marL="457200" lvl="1" indent="0">
              <a:buNone/>
            </a:pPr>
            <a:r>
              <a:rPr lang="en-US" sz="2900" dirty="0" smtClean="0">
                <a:hlinkClick r:id="rId3"/>
              </a:rPr>
              <a:t>http://www.bipm.org/en/publications/guides/rationale_vim3.html</a:t>
            </a:r>
            <a:endParaRPr lang="en-US" sz="2900" dirty="0" smtClean="0"/>
          </a:p>
          <a:p>
            <a:endParaRPr lang="en-US" dirty="0" smtClean="0"/>
          </a:p>
          <a:p>
            <a:r>
              <a:rPr lang="en-US" dirty="0" smtClean="0"/>
              <a:t>The Rationale for SysML 1.4 QUDV (subset of above)</a:t>
            </a:r>
          </a:p>
          <a:p>
            <a:pPr marL="457200" lvl="1" indent="0">
              <a:buNone/>
            </a:pPr>
            <a:r>
              <a:rPr lang="en-US" dirty="0" smtClean="0"/>
              <a:t>ISO terminological analysis of the VIM3 concepts ‘quantity’ and ‘kind-of-quantity’, </a:t>
            </a:r>
            <a:r>
              <a:rPr lang="en-US" dirty="0" err="1" smtClean="0"/>
              <a:t>Dybkaer</a:t>
            </a:r>
            <a:r>
              <a:rPr lang="en-US" dirty="0" smtClean="0"/>
              <a:t> R., </a:t>
            </a:r>
            <a:r>
              <a:rPr lang="en-US" dirty="0" err="1" smtClean="0"/>
              <a:t>Metrologia</a:t>
            </a:r>
            <a:r>
              <a:rPr lang="en-US" dirty="0" smtClean="0"/>
              <a:t>, 47(3), 2010, 127-143</a:t>
            </a:r>
            <a:br>
              <a:rPr lang="en-US" dirty="0" smtClean="0"/>
            </a:br>
            <a:r>
              <a:rPr lang="ro-RO" dirty="0" smtClean="0">
                <a:hlinkClick r:id="rId4"/>
              </a:rPr>
              <a:t>http://dx.doi.org/10.1088/0026-1394/47/3/003</a:t>
            </a:r>
            <a:endParaRPr lang="ro-RO" dirty="0" smtClean="0"/>
          </a:p>
          <a:p>
            <a:pPr marL="457200" lvl="1" indent="0">
              <a:buNone/>
            </a:pPr>
            <a:endParaRPr lang="ro-RO" dirty="0" smtClean="0"/>
          </a:p>
          <a:p>
            <a:pPr marL="457200" lvl="1" indent="0">
              <a:buNone/>
            </a:pPr>
            <a:r>
              <a:rPr lang="ro-RO" dirty="0" smtClean="0"/>
              <a:t>This paper is a small excerpt from Dybkaer’s thesis:</a:t>
            </a:r>
            <a:endParaRPr lang="en-US" dirty="0"/>
          </a:p>
          <a:p>
            <a:pPr marL="0" indent="0">
              <a:buNone/>
            </a:pPr>
            <a:r>
              <a:rPr lang="en-US" dirty="0" smtClean="0"/>
              <a:t>	An ontology on Property for Physical, Chemical and Biological Systems, 	</a:t>
            </a:r>
            <a:r>
              <a:rPr lang="en-US" dirty="0" err="1" smtClean="0"/>
              <a:t>Dybkaer</a:t>
            </a:r>
            <a:r>
              <a:rPr lang="en-US" dirty="0" smtClean="0"/>
              <a:t> R., Copenhagen University Hospital, Denmark, 2009</a:t>
            </a:r>
          </a:p>
          <a:p>
            <a:pPr marL="0" indent="0">
              <a:buNone/>
            </a:pPr>
            <a:r>
              <a:rPr lang="en-US" sz="2000" dirty="0"/>
              <a:t>	</a:t>
            </a:r>
            <a:r>
              <a:rPr lang="en-US" sz="2900" dirty="0" smtClean="0">
                <a:hlinkClick r:id="rId5"/>
              </a:rPr>
              <a:t>http://ontology.iupac.org/ontology.pdf</a:t>
            </a:r>
            <a:endParaRPr lang="en-US" sz="2000" dirty="0" smtClean="0"/>
          </a:p>
        </p:txBody>
      </p:sp>
      <p:sp>
        <p:nvSpPr>
          <p:cNvPr id="4" name="Left Arrow 3">
            <a:hlinkClick r:id="" action="ppaction://hlinkshowjump?jump=lastslideviewed"/>
          </p:cNvPr>
          <p:cNvSpPr/>
          <p:nvPr/>
        </p:nvSpPr>
        <p:spPr>
          <a:xfrm>
            <a:off x="8195733" y="6358465"/>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Half Frame 4">
            <a:hlinkClick r:id="rId6"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294517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571"/>
            <a:ext cx="8229600" cy="376203"/>
          </a:xfrm>
        </p:spPr>
        <p:txBody>
          <a:bodyPr>
            <a:noAutofit/>
          </a:bodyPr>
          <a:lstStyle/>
          <a:p>
            <a:pPr algn="l"/>
            <a:r>
              <a:rPr lang="en-US" sz="2400" dirty="0" smtClean="0"/>
              <a:t>Excerpt </a:t>
            </a:r>
            <a:r>
              <a:rPr lang="en-US" sz="2400" dirty="0" smtClean="0"/>
              <a:t>from: </a:t>
            </a:r>
            <a:endParaRPr lang="en-US" sz="2400" dirty="0"/>
          </a:p>
        </p:txBody>
      </p:sp>
      <p:pic>
        <p:nvPicPr>
          <p:cNvPr id="4" name="Picture 3"/>
          <p:cNvPicPr>
            <a:picLocks noChangeAspect="1"/>
          </p:cNvPicPr>
          <p:nvPr/>
        </p:nvPicPr>
        <p:blipFill>
          <a:blip r:embed="rId2"/>
          <a:stretch>
            <a:fillRect/>
          </a:stretch>
        </p:blipFill>
        <p:spPr>
          <a:xfrm>
            <a:off x="186266" y="970950"/>
            <a:ext cx="8365781" cy="5548380"/>
          </a:xfrm>
          <a:prstGeom prst="rect">
            <a:avLst/>
          </a:prstGeom>
        </p:spPr>
      </p:pic>
      <p:sp>
        <p:nvSpPr>
          <p:cNvPr id="5" name="Left Arrow 4">
            <a:hlinkClick r:id="" action="ppaction://hlinkshowjump?jump=lastslideviewed"/>
          </p:cNvPr>
          <p:cNvSpPr/>
          <p:nvPr/>
        </p:nvSpPr>
        <p:spPr>
          <a:xfrm>
            <a:off x="8195733" y="6358465"/>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2646515" y="139953"/>
            <a:ext cx="5653550" cy="830997"/>
          </a:xfrm>
          <a:prstGeom prst="rect">
            <a:avLst/>
          </a:prstGeom>
          <a:noFill/>
        </p:spPr>
        <p:txBody>
          <a:bodyPr wrap="square" rtlCol="0">
            <a:spAutoFit/>
          </a:bodyPr>
          <a:lstStyle/>
          <a:p>
            <a:r>
              <a:rPr lang="en-US" sz="2400" dirty="0"/>
              <a:t>“ISO terminological analysis of the VIM3 </a:t>
            </a:r>
            <a:r>
              <a:rPr lang="en-US" sz="2400" dirty="0" smtClean="0"/>
              <a:t>concepts </a:t>
            </a:r>
            <a:r>
              <a:rPr lang="en-US" sz="2400" dirty="0"/>
              <a:t>‘quantity’ and ‘kind-of-quantity’”</a:t>
            </a:r>
          </a:p>
        </p:txBody>
      </p:sp>
      <p:sp>
        <p:nvSpPr>
          <p:cNvPr id="7" name="TextBox 6"/>
          <p:cNvSpPr txBox="1"/>
          <p:nvPr/>
        </p:nvSpPr>
        <p:spPr>
          <a:xfrm>
            <a:off x="272446" y="643466"/>
            <a:ext cx="2282576" cy="369332"/>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4" action="ppaction://hlinksldjump"/>
              </a:rPr>
              <a:t>#46 </a:t>
            </a:r>
            <a:r>
              <a:rPr lang="en-US" dirty="0" smtClean="0"/>
              <a:t>for </a:t>
            </a:r>
            <a:r>
              <a:rPr lang="en-US" dirty="0" smtClean="0"/>
              <a:t>references</a:t>
            </a:r>
            <a:endParaRPr lang="en-US" dirty="0"/>
          </a:p>
        </p:txBody>
      </p:sp>
    </p:spTree>
    <p:extLst>
      <p:ext uri="{BB962C8B-B14F-4D97-AF65-F5344CB8AC3E}">
        <p14:creationId xmlns:p14="http://schemas.microsoft.com/office/powerpoint/2010/main" val="38257047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704"/>
            <a:ext cx="8229600" cy="1143000"/>
          </a:xfrm>
        </p:spPr>
        <p:txBody>
          <a:bodyPr>
            <a:normAutofit fontScale="90000"/>
          </a:bodyPr>
          <a:lstStyle/>
          <a:p>
            <a:r>
              <a:rPr lang="en-US" dirty="0" smtClean="0"/>
              <a:t>SysML 1.4 Metrology Vocabularies:</a:t>
            </a:r>
            <a:br>
              <a:rPr lang="en-US" dirty="0" smtClean="0"/>
            </a:br>
            <a:r>
              <a:rPr lang="en-US" dirty="0" smtClean="0"/>
              <a:t>SysML Profile &amp; QUDV</a:t>
            </a:r>
            <a:endParaRPr lang="en-US" dirty="0"/>
          </a:p>
        </p:txBody>
      </p:sp>
      <p:pic>
        <p:nvPicPr>
          <p:cNvPr id="7" name="Picture 6"/>
          <p:cNvPicPr>
            <a:picLocks noChangeAspect="1"/>
          </p:cNvPicPr>
          <p:nvPr/>
        </p:nvPicPr>
        <p:blipFill>
          <a:blip r:embed="rId2"/>
          <a:stretch>
            <a:fillRect/>
          </a:stretch>
        </p:blipFill>
        <p:spPr>
          <a:xfrm>
            <a:off x="0" y="1417638"/>
            <a:ext cx="9144000" cy="5398394"/>
          </a:xfrm>
          <a:prstGeom prst="rect">
            <a:avLst/>
          </a:prstGeom>
        </p:spPr>
      </p:pic>
      <p:sp>
        <p:nvSpPr>
          <p:cNvPr id="8" name="Left Arrow 7">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92549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164572"/>
            <a:ext cx="8796866" cy="699029"/>
          </a:xfrm>
        </p:spPr>
        <p:txBody>
          <a:bodyPr>
            <a:normAutofit/>
          </a:bodyPr>
          <a:lstStyle/>
          <a:p>
            <a:r>
              <a:rPr lang="en-US" sz="3600" dirty="0" smtClean="0"/>
              <a:t>Expanded Unit Vocabulary in QUDV</a:t>
            </a:r>
            <a:endParaRPr lang="en-US" sz="3600" dirty="0"/>
          </a:p>
        </p:txBody>
      </p:sp>
      <p:pic>
        <p:nvPicPr>
          <p:cNvPr id="4" name="Picture 3"/>
          <p:cNvPicPr>
            <a:picLocks noChangeAspect="1"/>
          </p:cNvPicPr>
          <p:nvPr/>
        </p:nvPicPr>
        <p:blipFill>
          <a:blip r:embed="rId2"/>
          <a:stretch>
            <a:fillRect/>
          </a:stretch>
        </p:blipFill>
        <p:spPr>
          <a:xfrm>
            <a:off x="546100" y="863601"/>
            <a:ext cx="8039100" cy="5588000"/>
          </a:xfrm>
          <a:prstGeom prst="rect">
            <a:avLst/>
          </a:prstGeom>
        </p:spPr>
      </p:pic>
      <p:sp>
        <p:nvSpPr>
          <p:cNvPr id="5" name="Left Arrow 4">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72942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498" y="1"/>
            <a:ext cx="8756571" cy="1089314"/>
          </a:xfrm>
        </p:spPr>
        <p:txBody>
          <a:bodyPr>
            <a:noAutofit/>
          </a:bodyPr>
          <a:lstStyle/>
          <a:p>
            <a:r>
              <a:rPr lang="en-US" sz="3600" dirty="0" smtClean="0"/>
              <a:t>Coverage of ISO/IEC 80000 in SysML 1.4</a:t>
            </a:r>
            <a:br>
              <a:rPr lang="en-US" sz="3600" dirty="0" smtClean="0"/>
            </a:br>
            <a:r>
              <a:rPr lang="en-US" sz="3600" dirty="0" smtClean="0"/>
              <a:t>(</a:t>
            </a:r>
            <a:r>
              <a:rPr lang="en-US" sz="3600" b="1" u="sng" dirty="0" smtClean="0"/>
              <a:t>non-normative</a:t>
            </a:r>
            <a:r>
              <a:rPr lang="en-US" sz="3600" dirty="0" smtClean="0"/>
              <a:t> Annex E.6)</a:t>
            </a:r>
            <a:endParaRPr lang="en-US" sz="3600" dirty="0"/>
          </a:p>
        </p:txBody>
      </p:sp>
      <p:sp>
        <p:nvSpPr>
          <p:cNvPr id="5" name="TextBox 4"/>
          <p:cNvSpPr txBox="1"/>
          <p:nvPr/>
        </p:nvSpPr>
        <p:spPr>
          <a:xfrm>
            <a:off x="7811004" y="2393468"/>
            <a:ext cx="928459" cy="646331"/>
          </a:xfrm>
          <a:prstGeom prst="rect">
            <a:avLst/>
          </a:prstGeom>
          <a:noFill/>
        </p:spPr>
        <p:txBody>
          <a:bodyPr wrap="none" rtlCol="0">
            <a:spAutoFit/>
          </a:bodyPr>
          <a:lstStyle/>
          <a:p>
            <a:r>
              <a:rPr lang="en-US" dirty="0" smtClean="0"/>
              <a:t>SysML’s</a:t>
            </a:r>
          </a:p>
          <a:p>
            <a:r>
              <a:rPr lang="en-US" dirty="0" smtClean="0"/>
              <a:t>QUDV</a:t>
            </a:r>
            <a:endParaRPr lang="en-US" dirty="0"/>
          </a:p>
        </p:txBody>
      </p:sp>
      <p:sp>
        <p:nvSpPr>
          <p:cNvPr id="6" name="Left Arrow 5"/>
          <p:cNvSpPr/>
          <p:nvPr/>
        </p:nvSpPr>
        <p:spPr>
          <a:xfrm>
            <a:off x="7193788" y="2527565"/>
            <a:ext cx="597408" cy="29633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Half Frame 6">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stretch>
            <a:fillRect/>
          </a:stretch>
        </p:blipFill>
        <p:spPr>
          <a:xfrm>
            <a:off x="457200" y="1147416"/>
            <a:ext cx="6685788" cy="5599347"/>
          </a:xfrm>
          <a:prstGeom prst="rect">
            <a:avLst/>
          </a:prstGeom>
        </p:spPr>
      </p:pic>
    </p:spTree>
    <p:extLst>
      <p:ext uri="{BB962C8B-B14F-4D97-AF65-F5344CB8AC3E}">
        <p14:creationId xmlns:p14="http://schemas.microsoft.com/office/powerpoint/2010/main" val="413673482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4572"/>
            <a:ext cx="9144000" cy="699029"/>
          </a:xfrm>
        </p:spPr>
        <p:txBody>
          <a:bodyPr>
            <a:noAutofit/>
          </a:bodyPr>
          <a:lstStyle/>
          <a:p>
            <a:r>
              <a:rPr lang="en-US" sz="3600" dirty="0" smtClean="0"/>
              <a:t>Expanded QuantityKind Vocabulary in QUDV</a:t>
            </a:r>
            <a:endParaRPr lang="en-US" sz="3600" dirty="0"/>
          </a:p>
        </p:txBody>
      </p:sp>
      <p:pic>
        <p:nvPicPr>
          <p:cNvPr id="3" name="Picture 2"/>
          <p:cNvPicPr>
            <a:picLocks noChangeAspect="1"/>
          </p:cNvPicPr>
          <p:nvPr/>
        </p:nvPicPr>
        <p:blipFill>
          <a:blip r:embed="rId2"/>
          <a:stretch>
            <a:fillRect/>
          </a:stretch>
        </p:blipFill>
        <p:spPr>
          <a:xfrm>
            <a:off x="571500" y="1117600"/>
            <a:ext cx="8001000" cy="4610100"/>
          </a:xfrm>
          <a:prstGeom prst="rect">
            <a:avLst/>
          </a:prstGeom>
        </p:spPr>
      </p:pic>
      <p:sp>
        <p:nvSpPr>
          <p:cNvPr id="5" name="Left Arrow 4">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568962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66"/>
            <a:ext cx="9144000" cy="656695"/>
          </a:xfrm>
        </p:spPr>
        <p:txBody>
          <a:bodyPr>
            <a:noAutofit/>
          </a:bodyPr>
          <a:lstStyle/>
          <a:p>
            <a:r>
              <a:rPr lang="en-US" sz="3200" dirty="0" smtClean="0"/>
              <a:t>Practical Considerations for Modeling Values in SysML</a:t>
            </a:r>
            <a:endParaRPr lang="en-US" sz="3200" dirty="0"/>
          </a:p>
        </p:txBody>
      </p:sp>
      <p:sp>
        <p:nvSpPr>
          <p:cNvPr id="3" name="Content Placeholder 2"/>
          <p:cNvSpPr>
            <a:spLocks noGrp="1"/>
          </p:cNvSpPr>
          <p:nvPr>
            <p:ph sz="half" idx="1"/>
          </p:nvPr>
        </p:nvSpPr>
        <p:spPr>
          <a:xfrm>
            <a:off x="355600" y="665161"/>
            <a:ext cx="8585200" cy="601132"/>
          </a:xfrm>
        </p:spPr>
        <p:txBody>
          <a:bodyPr>
            <a:normAutofit/>
          </a:bodyPr>
          <a:lstStyle/>
          <a:p>
            <a:pPr marL="0" indent="0">
              <a:buNone/>
            </a:pPr>
            <a:r>
              <a:rPr lang="en-US" sz="2400" dirty="0" smtClean="0"/>
              <a:t>#1: Recognize the </a:t>
            </a:r>
            <a:r>
              <a:rPr lang="en-US" sz="2400" b="1" i="1" dirty="0" smtClean="0"/>
              <a:t>distinct</a:t>
            </a:r>
            <a:r>
              <a:rPr lang="en-US" sz="2400" i="1" dirty="0" smtClean="0"/>
              <a:t> </a:t>
            </a:r>
            <a:r>
              <a:rPr lang="en-US" sz="2400" b="1" i="1" dirty="0"/>
              <a:t>levels of modeling </a:t>
            </a:r>
            <a:r>
              <a:rPr lang="en-US" sz="2400" dirty="0" smtClean="0"/>
              <a:t>involved</a:t>
            </a:r>
          </a:p>
        </p:txBody>
      </p:sp>
      <p:sp>
        <p:nvSpPr>
          <p:cNvPr id="19" name="Content Placeholder 18"/>
          <p:cNvSpPr>
            <a:spLocks noGrp="1"/>
          </p:cNvSpPr>
          <p:nvPr>
            <p:ph sz="half" idx="2"/>
          </p:nvPr>
        </p:nvSpPr>
        <p:spPr>
          <a:xfrm>
            <a:off x="4009382" y="1143000"/>
            <a:ext cx="5033019" cy="4983164"/>
          </a:xfrm>
        </p:spPr>
        <p:txBody>
          <a:bodyPr>
            <a:noAutofit/>
          </a:bodyPr>
          <a:lstStyle/>
          <a:p>
            <a:r>
              <a:rPr lang="en-US" sz="2000" dirty="0"/>
              <a:t>A Level depends on those above</a:t>
            </a:r>
          </a:p>
          <a:p>
            <a:pPr marL="457200" lvl="1" indent="0">
              <a:buNone/>
            </a:pPr>
            <a:r>
              <a:rPr lang="en-US" sz="1800" dirty="0" err="1" smtClean="0"/>
              <a:t>i</a:t>
            </a:r>
            <a:r>
              <a:rPr lang="en-US" sz="1800" dirty="0" smtClean="0"/>
              <a:t> &lt; j =&gt; Vi depends on </a:t>
            </a:r>
            <a:r>
              <a:rPr lang="en-US" sz="1800" dirty="0" err="1" smtClean="0"/>
              <a:t>Vj</a:t>
            </a:r>
            <a:endParaRPr lang="en-US" sz="1800" dirty="0" smtClean="0"/>
          </a:p>
          <a:p>
            <a:r>
              <a:rPr lang="en-US" sz="2000" dirty="0" smtClean="0"/>
              <a:t>V4 &lt; V5</a:t>
            </a:r>
          </a:p>
          <a:p>
            <a:pPr marL="457200" lvl="1" indent="0">
              <a:buNone/>
            </a:pPr>
            <a:r>
              <a:rPr lang="en-US" sz="1800" dirty="0" smtClean="0"/>
              <a:t>See VIM3 &amp; ISO 80000-1 foreword</a:t>
            </a:r>
            <a:r>
              <a:rPr lang="en-US" sz="2000" dirty="0" smtClean="0"/>
              <a:t>:</a:t>
            </a:r>
          </a:p>
          <a:p>
            <a:pPr marL="857250" lvl="2" indent="0">
              <a:buNone/>
            </a:pPr>
            <a:r>
              <a:rPr lang="en-US" sz="1600" dirty="0" smtClean="0"/>
              <a:t>This first edition of ISO 80000-1 cancels and replaces ISO 31-0:1992 and ISO 1000:1992</a:t>
            </a:r>
            <a:r>
              <a:rPr lang="en-US" sz="1600" dirty="0"/>
              <a:t>. The major technical changes from the previous standard are the following:</a:t>
            </a:r>
          </a:p>
          <a:p>
            <a:pPr marL="857250" lvl="2" indent="0">
              <a:buNone/>
            </a:pPr>
            <a:r>
              <a:rPr lang="en-US" sz="1600" dirty="0"/>
              <a:t> the structure has been changed to emphasize that quantities come first and units then follow</a:t>
            </a:r>
            <a:r>
              <a:rPr lang="en-US" sz="1600" dirty="0" smtClean="0"/>
              <a:t>;</a:t>
            </a:r>
            <a:endParaRPr lang="en-US" sz="2000" dirty="0"/>
          </a:p>
          <a:p>
            <a:r>
              <a:rPr lang="en-US" sz="2000" dirty="0" smtClean="0"/>
              <a:t>V3 </a:t>
            </a:r>
            <a:r>
              <a:rPr lang="en-US" sz="2000" dirty="0"/>
              <a:t>&lt; V4, </a:t>
            </a:r>
            <a:r>
              <a:rPr lang="en-US" sz="2000" dirty="0" smtClean="0"/>
              <a:t>V5</a:t>
            </a:r>
            <a:endParaRPr lang="en-US" sz="1800" dirty="0" smtClean="0"/>
          </a:p>
          <a:p>
            <a:pPr marL="457200" lvl="1" indent="0">
              <a:buNone/>
            </a:pPr>
            <a:r>
              <a:rPr lang="en-US" sz="1800" dirty="0" smtClean="0"/>
              <a:t>Per SysML ValueType</a:t>
            </a:r>
          </a:p>
          <a:p>
            <a:pPr marL="400050"/>
            <a:r>
              <a:rPr lang="en-US" sz="2000" dirty="0" smtClean="0"/>
              <a:t>V2 </a:t>
            </a:r>
            <a:r>
              <a:rPr lang="en-US" sz="2000" dirty="0"/>
              <a:t>&lt; </a:t>
            </a:r>
            <a:r>
              <a:rPr lang="en-US" sz="2000" dirty="0" smtClean="0"/>
              <a:t>V3</a:t>
            </a:r>
          </a:p>
          <a:p>
            <a:pPr marL="514350" lvl="1" indent="0">
              <a:buNone/>
            </a:pPr>
            <a:r>
              <a:rPr lang="en-US" sz="1800" dirty="0" smtClean="0"/>
              <a:t>Per UML </a:t>
            </a:r>
            <a:r>
              <a:rPr lang="en-US" sz="1800" dirty="0" err="1" smtClean="0"/>
              <a:t>TypedElement</a:t>
            </a:r>
            <a:r>
              <a:rPr lang="en-US" sz="1800" dirty="0" smtClean="0"/>
              <a:t>/Type relationship</a:t>
            </a:r>
            <a:endParaRPr lang="en-US" sz="1800" dirty="0"/>
          </a:p>
          <a:p>
            <a:pPr marL="400050"/>
            <a:r>
              <a:rPr lang="en-US" sz="2000" dirty="0" smtClean="0"/>
              <a:t>V1 &lt; V2</a:t>
            </a:r>
          </a:p>
          <a:p>
            <a:pPr marL="514350" lvl="1" indent="0">
              <a:buNone/>
            </a:pPr>
            <a:r>
              <a:rPr lang="en-US" sz="1800" dirty="0" smtClean="0"/>
              <a:t>Per UML </a:t>
            </a:r>
            <a:r>
              <a:rPr lang="en-US" sz="1800" dirty="0" err="1" smtClean="0"/>
              <a:t>ValueSpecification</a:t>
            </a:r>
            <a:r>
              <a:rPr lang="en-US" sz="1800" dirty="0" smtClean="0"/>
              <a:t>/Slot/ </a:t>
            </a:r>
            <a:r>
              <a:rPr lang="en-US" sz="1800" dirty="0" err="1" smtClean="0"/>
              <a:t>StructuralFeature</a:t>
            </a:r>
            <a:r>
              <a:rPr lang="en-US" sz="1800" dirty="0" smtClean="0"/>
              <a:t> &amp; </a:t>
            </a:r>
            <a:r>
              <a:rPr lang="en-US" sz="1800" dirty="0" err="1" smtClean="0"/>
              <a:t>defaultValue</a:t>
            </a:r>
            <a:r>
              <a:rPr lang="en-US" sz="1800" dirty="0" smtClean="0"/>
              <a:t> relationships</a:t>
            </a:r>
            <a:endParaRPr lang="en-US" sz="1800" dirty="0"/>
          </a:p>
        </p:txBody>
      </p:sp>
      <p:sp>
        <p:nvSpPr>
          <p:cNvPr id="4" name="Cloud 3"/>
          <p:cNvSpPr/>
          <p:nvPr/>
        </p:nvSpPr>
        <p:spPr>
          <a:xfrm>
            <a:off x="1071389" y="1352491"/>
            <a:ext cx="2370667" cy="70697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QuantityKinds</a:t>
            </a:r>
            <a:endParaRPr lang="en-US" dirty="0">
              <a:solidFill>
                <a:schemeClr val="tx1"/>
              </a:solidFill>
            </a:endParaRPr>
          </a:p>
        </p:txBody>
      </p:sp>
      <p:sp>
        <p:nvSpPr>
          <p:cNvPr id="5" name="Cloud 4"/>
          <p:cNvSpPr/>
          <p:nvPr/>
        </p:nvSpPr>
        <p:spPr>
          <a:xfrm>
            <a:off x="1706390" y="2209800"/>
            <a:ext cx="1151467" cy="58418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Units</a:t>
            </a:r>
            <a:endParaRPr lang="en-US" dirty="0">
              <a:solidFill>
                <a:schemeClr val="tx1"/>
              </a:solidFill>
            </a:endParaRPr>
          </a:p>
        </p:txBody>
      </p:sp>
      <p:sp>
        <p:nvSpPr>
          <p:cNvPr id="6" name="Cloud 5"/>
          <p:cNvSpPr/>
          <p:nvPr/>
        </p:nvSpPr>
        <p:spPr>
          <a:xfrm>
            <a:off x="690389" y="2949039"/>
            <a:ext cx="3166533"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ValueTypes</a:t>
            </a:r>
          </a:p>
          <a:p>
            <a:pPr algn="ctr"/>
            <a:r>
              <a:rPr lang="en-US" dirty="0" smtClean="0">
                <a:solidFill>
                  <a:schemeClr val="tx1"/>
                </a:solidFill>
              </a:rPr>
              <a:t>(QuantityKind, Unit)</a:t>
            </a:r>
            <a:endParaRPr lang="en-US" dirty="0">
              <a:solidFill>
                <a:schemeClr val="tx1"/>
              </a:solidFill>
            </a:endParaRPr>
          </a:p>
        </p:txBody>
      </p:sp>
      <p:sp>
        <p:nvSpPr>
          <p:cNvPr id="7" name="Cloud 6"/>
          <p:cNvSpPr/>
          <p:nvPr/>
        </p:nvSpPr>
        <p:spPr>
          <a:xfrm>
            <a:off x="571915" y="3915839"/>
            <a:ext cx="3437467"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Properties</a:t>
            </a:r>
          </a:p>
          <a:p>
            <a:pPr algn="ctr"/>
            <a:r>
              <a:rPr lang="en-US" dirty="0" smtClean="0">
                <a:solidFill>
                  <a:schemeClr val="tx1"/>
                </a:solidFill>
              </a:rPr>
              <a:t>(typed by ValueTypes)</a:t>
            </a:r>
            <a:endParaRPr lang="en-US" dirty="0">
              <a:solidFill>
                <a:schemeClr val="tx1"/>
              </a:solidFill>
            </a:endParaRPr>
          </a:p>
        </p:txBody>
      </p:sp>
      <p:sp>
        <p:nvSpPr>
          <p:cNvPr id="8" name="Cloud 7"/>
          <p:cNvSpPr/>
          <p:nvPr/>
        </p:nvSpPr>
        <p:spPr>
          <a:xfrm>
            <a:off x="537989" y="4946136"/>
            <a:ext cx="3437467"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Specifications</a:t>
            </a:r>
          </a:p>
          <a:p>
            <a:pPr algn="ctr"/>
            <a:r>
              <a:rPr lang="en-US" dirty="0" smtClean="0">
                <a:solidFill>
                  <a:schemeClr val="tx1"/>
                </a:solidFill>
              </a:rPr>
              <a:t>(typed by ValueTypes)</a:t>
            </a:r>
            <a:endParaRPr lang="en-US" dirty="0">
              <a:solidFill>
                <a:schemeClr val="tx1"/>
              </a:solidFill>
            </a:endParaRPr>
          </a:p>
        </p:txBody>
      </p:sp>
      <p:cxnSp>
        <p:nvCxnSpPr>
          <p:cNvPr id="10" name="Straight Connector 9"/>
          <p:cNvCxnSpPr/>
          <p:nvPr/>
        </p:nvCxnSpPr>
        <p:spPr>
          <a:xfrm>
            <a:off x="537989" y="2137842"/>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71915" y="3856572"/>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7989" y="4847171"/>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1915" y="2861663"/>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39285" y="5172104"/>
            <a:ext cx="432630" cy="369332"/>
          </a:xfrm>
          <a:prstGeom prst="rect">
            <a:avLst/>
          </a:prstGeom>
          <a:noFill/>
        </p:spPr>
        <p:txBody>
          <a:bodyPr wrap="none" rtlCol="0">
            <a:spAutoFit/>
          </a:bodyPr>
          <a:lstStyle/>
          <a:p>
            <a:r>
              <a:rPr lang="en-US" dirty="0" smtClean="0"/>
              <a:t>V1</a:t>
            </a:r>
            <a:endParaRPr lang="en-US" dirty="0"/>
          </a:p>
        </p:txBody>
      </p:sp>
      <p:sp>
        <p:nvSpPr>
          <p:cNvPr id="27" name="TextBox 26"/>
          <p:cNvSpPr txBox="1"/>
          <p:nvPr/>
        </p:nvSpPr>
        <p:spPr>
          <a:xfrm>
            <a:off x="139285" y="4137570"/>
            <a:ext cx="432630" cy="369332"/>
          </a:xfrm>
          <a:prstGeom prst="rect">
            <a:avLst/>
          </a:prstGeom>
          <a:noFill/>
        </p:spPr>
        <p:txBody>
          <a:bodyPr wrap="none" rtlCol="0">
            <a:spAutoFit/>
          </a:bodyPr>
          <a:lstStyle/>
          <a:p>
            <a:r>
              <a:rPr lang="en-US" dirty="0" smtClean="0"/>
              <a:t>V2</a:t>
            </a:r>
            <a:endParaRPr lang="en-US" dirty="0"/>
          </a:p>
        </p:txBody>
      </p:sp>
      <p:sp>
        <p:nvSpPr>
          <p:cNvPr id="28" name="TextBox 27"/>
          <p:cNvSpPr txBox="1"/>
          <p:nvPr/>
        </p:nvSpPr>
        <p:spPr>
          <a:xfrm>
            <a:off x="139285" y="3175007"/>
            <a:ext cx="432630" cy="369332"/>
          </a:xfrm>
          <a:prstGeom prst="rect">
            <a:avLst/>
          </a:prstGeom>
          <a:noFill/>
        </p:spPr>
        <p:txBody>
          <a:bodyPr wrap="none" rtlCol="0">
            <a:spAutoFit/>
          </a:bodyPr>
          <a:lstStyle/>
          <a:p>
            <a:r>
              <a:rPr lang="en-US" dirty="0" smtClean="0"/>
              <a:t>V3</a:t>
            </a:r>
            <a:endParaRPr lang="en-US" dirty="0"/>
          </a:p>
        </p:txBody>
      </p:sp>
      <p:sp>
        <p:nvSpPr>
          <p:cNvPr id="29" name="TextBox 28"/>
          <p:cNvSpPr txBox="1"/>
          <p:nvPr/>
        </p:nvSpPr>
        <p:spPr>
          <a:xfrm>
            <a:off x="139285" y="2307665"/>
            <a:ext cx="432630" cy="369332"/>
          </a:xfrm>
          <a:prstGeom prst="rect">
            <a:avLst/>
          </a:prstGeom>
          <a:noFill/>
        </p:spPr>
        <p:txBody>
          <a:bodyPr wrap="none" rtlCol="0">
            <a:spAutoFit/>
          </a:bodyPr>
          <a:lstStyle/>
          <a:p>
            <a:r>
              <a:rPr lang="en-US" dirty="0" smtClean="0"/>
              <a:t>V4</a:t>
            </a:r>
            <a:endParaRPr lang="en-US" dirty="0"/>
          </a:p>
        </p:txBody>
      </p:sp>
      <p:sp>
        <p:nvSpPr>
          <p:cNvPr id="30" name="TextBox 29"/>
          <p:cNvSpPr txBox="1"/>
          <p:nvPr/>
        </p:nvSpPr>
        <p:spPr>
          <a:xfrm>
            <a:off x="139285" y="1539329"/>
            <a:ext cx="432630" cy="369332"/>
          </a:xfrm>
          <a:prstGeom prst="rect">
            <a:avLst/>
          </a:prstGeom>
          <a:noFill/>
        </p:spPr>
        <p:txBody>
          <a:bodyPr wrap="none" rtlCol="0">
            <a:spAutoFit/>
          </a:bodyPr>
          <a:lstStyle/>
          <a:p>
            <a:r>
              <a:rPr lang="en-US" dirty="0" smtClean="0"/>
              <a:t>V5</a:t>
            </a:r>
            <a:endParaRPr lang="en-US" dirty="0"/>
          </a:p>
        </p:txBody>
      </p:sp>
      <p:sp>
        <p:nvSpPr>
          <p:cNvPr id="32" name="Cloud 31"/>
          <p:cNvSpPr/>
          <p:nvPr/>
        </p:nvSpPr>
        <p:spPr>
          <a:xfrm>
            <a:off x="898178" y="6087548"/>
            <a:ext cx="2696278" cy="478889"/>
          </a:xfrm>
          <a:prstGeom prst="clou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Runtime Values</a:t>
            </a:r>
            <a:endParaRPr lang="en-US" dirty="0">
              <a:solidFill>
                <a:schemeClr val="tx1"/>
              </a:solidFill>
            </a:endParaRPr>
          </a:p>
        </p:txBody>
      </p:sp>
      <p:cxnSp>
        <p:nvCxnSpPr>
          <p:cNvPr id="33" name="Straight Connector 32"/>
          <p:cNvCxnSpPr/>
          <p:nvPr/>
        </p:nvCxnSpPr>
        <p:spPr>
          <a:xfrm>
            <a:off x="571915" y="5897037"/>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39285" y="6087548"/>
            <a:ext cx="432630" cy="369332"/>
          </a:xfrm>
          <a:prstGeom prst="rect">
            <a:avLst/>
          </a:prstGeom>
          <a:noFill/>
        </p:spPr>
        <p:txBody>
          <a:bodyPr wrap="none" rtlCol="0">
            <a:spAutoFit/>
          </a:bodyPr>
          <a:lstStyle/>
          <a:p>
            <a:r>
              <a:rPr lang="en-US" dirty="0" smtClean="0"/>
              <a:t>V0</a:t>
            </a:r>
            <a:endParaRPr lang="en-US" dirty="0"/>
          </a:p>
        </p:txBody>
      </p:sp>
      <p:sp>
        <p:nvSpPr>
          <p:cNvPr id="22" name="Left Arrow 21">
            <a:hlinkClick r:id="" action="ppaction://hlinkshowjump?jump=lastslideviewed"/>
          </p:cNvPr>
          <p:cNvSpPr/>
          <p:nvPr/>
        </p:nvSpPr>
        <p:spPr>
          <a:xfrm>
            <a:off x="59114" y="6456880"/>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alf Frame 22">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355281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66"/>
            <a:ext cx="9144000" cy="656695"/>
          </a:xfrm>
        </p:spPr>
        <p:txBody>
          <a:bodyPr>
            <a:noAutofit/>
          </a:bodyPr>
          <a:lstStyle/>
          <a:p>
            <a:r>
              <a:rPr lang="en-US" sz="3200" dirty="0" smtClean="0"/>
              <a:t>Practical Considerations for Modeling Values in SysML</a:t>
            </a:r>
            <a:endParaRPr lang="en-US" sz="3200" dirty="0"/>
          </a:p>
        </p:txBody>
      </p:sp>
      <p:sp>
        <p:nvSpPr>
          <p:cNvPr id="3" name="Content Placeholder 2"/>
          <p:cNvSpPr>
            <a:spLocks noGrp="1"/>
          </p:cNvSpPr>
          <p:nvPr>
            <p:ph sz="half" idx="1"/>
          </p:nvPr>
        </p:nvSpPr>
        <p:spPr>
          <a:xfrm>
            <a:off x="355600" y="665161"/>
            <a:ext cx="8585200" cy="601132"/>
          </a:xfrm>
        </p:spPr>
        <p:txBody>
          <a:bodyPr>
            <a:normAutofit/>
          </a:bodyPr>
          <a:lstStyle/>
          <a:p>
            <a:pPr marL="0" indent="0">
              <a:buNone/>
            </a:pPr>
            <a:r>
              <a:rPr lang="en-US" sz="2400" dirty="0" smtClean="0"/>
              <a:t>#2: Recognize the </a:t>
            </a:r>
            <a:r>
              <a:rPr lang="en-US" sz="2400" b="1" i="1" dirty="0"/>
              <a:t>alignment with </a:t>
            </a:r>
            <a:r>
              <a:rPr lang="en-US" sz="2400" b="1" i="1" dirty="0" smtClean="0"/>
              <a:t>UML</a:t>
            </a:r>
            <a:endParaRPr lang="en-US" sz="2400" b="1" i="1" dirty="0"/>
          </a:p>
        </p:txBody>
      </p:sp>
      <p:sp>
        <p:nvSpPr>
          <p:cNvPr id="4" name="Cloud 3"/>
          <p:cNvSpPr/>
          <p:nvPr/>
        </p:nvSpPr>
        <p:spPr>
          <a:xfrm>
            <a:off x="1071389" y="1352491"/>
            <a:ext cx="2370667" cy="70697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QuantityKinds</a:t>
            </a:r>
            <a:endParaRPr lang="en-US" dirty="0">
              <a:solidFill>
                <a:schemeClr val="tx1"/>
              </a:solidFill>
            </a:endParaRPr>
          </a:p>
        </p:txBody>
      </p:sp>
      <p:sp>
        <p:nvSpPr>
          <p:cNvPr id="5" name="Cloud 4"/>
          <p:cNvSpPr/>
          <p:nvPr/>
        </p:nvSpPr>
        <p:spPr>
          <a:xfrm>
            <a:off x="1706390" y="2209800"/>
            <a:ext cx="1151467" cy="58418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Units</a:t>
            </a:r>
            <a:endParaRPr lang="en-US" dirty="0">
              <a:solidFill>
                <a:schemeClr val="tx1"/>
              </a:solidFill>
            </a:endParaRPr>
          </a:p>
        </p:txBody>
      </p:sp>
      <p:sp>
        <p:nvSpPr>
          <p:cNvPr id="6" name="Cloud 5"/>
          <p:cNvSpPr/>
          <p:nvPr/>
        </p:nvSpPr>
        <p:spPr>
          <a:xfrm>
            <a:off x="690389" y="2949039"/>
            <a:ext cx="3166533"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ValueTypes</a:t>
            </a:r>
          </a:p>
          <a:p>
            <a:pPr algn="ctr"/>
            <a:r>
              <a:rPr lang="en-US" dirty="0" smtClean="0">
                <a:solidFill>
                  <a:schemeClr val="tx1"/>
                </a:solidFill>
              </a:rPr>
              <a:t>(QuantityKind, Unit)</a:t>
            </a:r>
            <a:endParaRPr lang="en-US" dirty="0">
              <a:solidFill>
                <a:schemeClr val="tx1"/>
              </a:solidFill>
            </a:endParaRPr>
          </a:p>
        </p:txBody>
      </p:sp>
      <p:sp>
        <p:nvSpPr>
          <p:cNvPr id="7" name="Cloud 6"/>
          <p:cNvSpPr/>
          <p:nvPr/>
        </p:nvSpPr>
        <p:spPr>
          <a:xfrm>
            <a:off x="571915" y="3915839"/>
            <a:ext cx="3437467"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Properties</a:t>
            </a:r>
          </a:p>
          <a:p>
            <a:pPr algn="ctr"/>
            <a:r>
              <a:rPr lang="en-US" dirty="0" smtClean="0">
                <a:solidFill>
                  <a:schemeClr val="tx1"/>
                </a:solidFill>
              </a:rPr>
              <a:t>(typed by ValueTypes)</a:t>
            </a:r>
            <a:endParaRPr lang="en-US" dirty="0">
              <a:solidFill>
                <a:schemeClr val="tx1"/>
              </a:solidFill>
            </a:endParaRPr>
          </a:p>
        </p:txBody>
      </p:sp>
      <p:sp>
        <p:nvSpPr>
          <p:cNvPr id="8" name="Cloud 7"/>
          <p:cNvSpPr/>
          <p:nvPr/>
        </p:nvSpPr>
        <p:spPr>
          <a:xfrm>
            <a:off x="537989" y="4946136"/>
            <a:ext cx="3437467"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Specifications</a:t>
            </a:r>
          </a:p>
          <a:p>
            <a:pPr algn="ctr"/>
            <a:r>
              <a:rPr lang="en-US" dirty="0" smtClean="0">
                <a:solidFill>
                  <a:schemeClr val="tx1"/>
                </a:solidFill>
              </a:rPr>
              <a:t>(typed by ValueTypes)</a:t>
            </a:r>
            <a:endParaRPr lang="en-US" dirty="0">
              <a:solidFill>
                <a:schemeClr val="tx1"/>
              </a:solidFill>
            </a:endParaRPr>
          </a:p>
        </p:txBody>
      </p:sp>
      <p:cxnSp>
        <p:nvCxnSpPr>
          <p:cNvPr id="10" name="Straight Connector 9"/>
          <p:cNvCxnSpPr/>
          <p:nvPr/>
        </p:nvCxnSpPr>
        <p:spPr>
          <a:xfrm>
            <a:off x="537989" y="2137842"/>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71915" y="3856572"/>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7989" y="4847171"/>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71915" y="2861663"/>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39285" y="5172104"/>
            <a:ext cx="432630" cy="369332"/>
          </a:xfrm>
          <a:prstGeom prst="rect">
            <a:avLst/>
          </a:prstGeom>
          <a:noFill/>
        </p:spPr>
        <p:txBody>
          <a:bodyPr wrap="none" rtlCol="0">
            <a:spAutoFit/>
          </a:bodyPr>
          <a:lstStyle/>
          <a:p>
            <a:r>
              <a:rPr lang="en-US" dirty="0" smtClean="0"/>
              <a:t>V1</a:t>
            </a:r>
            <a:endParaRPr lang="en-US" dirty="0"/>
          </a:p>
        </p:txBody>
      </p:sp>
      <p:sp>
        <p:nvSpPr>
          <p:cNvPr id="27" name="TextBox 26"/>
          <p:cNvSpPr txBox="1"/>
          <p:nvPr/>
        </p:nvSpPr>
        <p:spPr>
          <a:xfrm>
            <a:off x="139285" y="4137570"/>
            <a:ext cx="432630" cy="369332"/>
          </a:xfrm>
          <a:prstGeom prst="rect">
            <a:avLst/>
          </a:prstGeom>
          <a:noFill/>
        </p:spPr>
        <p:txBody>
          <a:bodyPr wrap="none" rtlCol="0">
            <a:spAutoFit/>
          </a:bodyPr>
          <a:lstStyle/>
          <a:p>
            <a:r>
              <a:rPr lang="en-US" dirty="0" smtClean="0"/>
              <a:t>V2</a:t>
            </a:r>
            <a:endParaRPr lang="en-US" dirty="0"/>
          </a:p>
        </p:txBody>
      </p:sp>
      <p:sp>
        <p:nvSpPr>
          <p:cNvPr id="28" name="TextBox 27"/>
          <p:cNvSpPr txBox="1"/>
          <p:nvPr/>
        </p:nvSpPr>
        <p:spPr>
          <a:xfrm>
            <a:off x="139285" y="3175007"/>
            <a:ext cx="432630" cy="369332"/>
          </a:xfrm>
          <a:prstGeom prst="rect">
            <a:avLst/>
          </a:prstGeom>
          <a:noFill/>
        </p:spPr>
        <p:txBody>
          <a:bodyPr wrap="none" rtlCol="0">
            <a:spAutoFit/>
          </a:bodyPr>
          <a:lstStyle/>
          <a:p>
            <a:r>
              <a:rPr lang="en-US" dirty="0" smtClean="0"/>
              <a:t>V3</a:t>
            </a:r>
            <a:endParaRPr lang="en-US" dirty="0"/>
          </a:p>
        </p:txBody>
      </p:sp>
      <p:sp>
        <p:nvSpPr>
          <p:cNvPr id="29" name="TextBox 28"/>
          <p:cNvSpPr txBox="1"/>
          <p:nvPr/>
        </p:nvSpPr>
        <p:spPr>
          <a:xfrm>
            <a:off x="139285" y="2307665"/>
            <a:ext cx="432630" cy="369332"/>
          </a:xfrm>
          <a:prstGeom prst="rect">
            <a:avLst/>
          </a:prstGeom>
          <a:noFill/>
        </p:spPr>
        <p:txBody>
          <a:bodyPr wrap="none" rtlCol="0">
            <a:spAutoFit/>
          </a:bodyPr>
          <a:lstStyle/>
          <a:p>
            <a:r>
              <a:rPr lang="en-US" dirty="0" smtClean="0"/>
              <a:t>V4</a:t>
            </a:r>
            <a:endParaRPr lang="en-US" dirty="0"/>
          </a:p>
        </p:txBody>
      </p:sp>
      <p:sp>
        <p:nvSpPr>
          <p:cNvPr id="30" name="TextBox 29"/>
          <p:cNvSpPr txBox="1"/>
          <p:nvPr/>
        </p:nvSpPr>
        <p:spPr>
          <a:xfrm>
            <a:off x="139285" y="1539329"/>
            <a:ext cx="432630" cy="369332"/>
          </a:xfrm>
          <a:prstGeom prst="rect">
            <a:avLst/>
          </a:prstGeom>
          <a:noFill/>
        </p:spPr>
        <p:txBody>
          <a:bodyPr wrap="none" rtlCol="0">
            <a:spAutoFit/>
          </a:bodyPr>
          <a:lstStyle/>
          <a:p>
            <a:r>
              <a:rPr lang="en-US" dirty="0" smtClean="0"/>
              <a:t>V5</a:t>
            </a:r>
            <a:endParaRPr lang="en-US" dirty="0"/>
          </a:p>
        </p:txBody>
      </p:sp>
      <p:sp>
        <p:nvSpPr>
          <p:cNvPr id="32" name="Cloud 31"/>
          <p:cNvSpPr/>
          <p:nvPr/>
        </p:nvSpPr>
        <p:spPr>
          <a:xfrm>
            <a:off x="898178" y="6087548"/>
            <a:ext cx="2696278" cy="478889"/>
          </a:xfrm>
          <a:prstGeom prst="clou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Runtime Values</a:t>
            </a:r>
            <a:endParaRPr lang="en-US" dirty="0">
              <a:solidFill>
                <a:schemeClr val="tx1"/>
              </a:solidFill>
            </a:endParaRPr>
          </a:p>
        </p:txBody>
      </p:sp>
      <p:cxnSp>
        <p:nvCxnSpPr>
          <p:cNvPr id="33" name="Straight Connector 32"/>
          <p:cNvCxnSpPr/>
          <p:nvPr/>
        </p:nvCxnSpPr>
        <p:spPr>
          <a:xfrm>
            <a:off x="571915" y="5897037"/>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39285" y="6087548"/>
            <a:ext cx="432630" cy="369332"/>
          </a:xfrm>
          <a:prstGeom prst="rect">
            <a:avLst/>
          </a:prstGeom>
          <a:noFill/>
        </p:spPr>
        <p:txBody>
          <a:bodyPr wrap="none" rtlCol="0">
            <a:spAutoFit/>
          </a:bodyPr>
          <a:lstStyle/>
          <a:p>
            <a:r>
              <a:rPr lang="en-US" dirty="0" smtClean="0"/>
              <a:t>V0</a:t>
            </a:r>
            <a:endParaRPr lang="en-US" dirty="0"/>
          </a:p>
        </p:txBody>
      </p:sp>
      <p:sp>
        <p:nvSpPr>
          <p:cNvPr id="11" name="Right Brace 10"/>
          <p:cNvSpPr/>
          <p:nvPr/>
        </p:nvSpPr>
        <p:spPr>
          <a:xfrm>
            <a:off x="4140200" y="1266293"/>
            <a:ext cx="169333" cy="159537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olded Corner 13"/>
          <p:cNvSpPr/>
          <p:nvPr/>
        </p:nvSpPr>
        <p:spPr>
          <a:xfrm>
            <a:off x="5562600" y="1554896"/>
            <a:ext cx="2988734" cy="900438"/>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UML </a:t>
            </a:r>
            <a:r>
              <a:rPr lang="en-US" dirty="0" err="1" smtClean="0">
                <a:solidFill>
                  <a:srgbClr val="000000"/>
                </a:solidFill>
              </a:rPr>
              <a:t>InstanceSpecifications</a:t>
            </a:r>
            <a:r>
              <a:rPr lang="en-US" dirty="0" smtClean="0">
                <a:solidFill>
                  <a:srgbClr val="000000"/>
                </a:solidFill>
              </a:rPr>
              <a:t> </a:t>
            </a:r>
          </a:p>
          <a:p>
            <a:pPr algn="ctr"/>
            <a:r>
              <a:rPr lang="en-US" dirty="0" smtClean="0">
                <a:solidFill>
                  <a:srgbClr val="000000"/>
                </a:solidFill>
              </a:rPr>
              <a:t>(classifier =  SysML or QUDV </a:t>
            </a:r>
          </a:p>
          <a:p>
            <a:pPr algn="ctr"/>
            <a:r>
              <a:rPr lang="en-US" dirty="0" smtClean="0">
                <a:solidFill>
                  <a:srgbClr val="000000"/>
                </a:solidFill>
              </a:rPr>
              <a:t>Unit or QuantityKind)</a:t>
            </a:r>
            <a:endParaRPr lang="en-US" dirty="0">
              <a:solidFill>
                <a:srgbClr val="000000"/>
              </a:solidFill>
            </a:endParaRPr>
          </a:p>
        </p:txBody>
      </p:sp>
      <p:sp>
        <p:nvSpPr>
          <p:cNvPr id="15" name="Equal 14"/>
          <p:cNvSpPr/>
          <p:nvPr/>
        </p:nvSpPr>
        <p:spPr>
          <a:xfrm>
            <a:off x="4419600" y="1856096"/>
            <a:ext cx="440267" cy="4067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Equal 30"/>
          <p:cNvSpPr/>
          <p:nvPr/>
        </p:nvSpPr>
        <p:spPr>
          <a:xfrm>
            <a:off x="4419600" y="3137601"/>
            <a:ext cx="440267" cy="4067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Folded Corner 34"/>
          <p:cNvSpPr/>
          <p:nvPr/>
        </p:nvSpPr>
        <p:spPr>
          <a:xfrm>
            <a:off x="5054600" y="2906701"/>
            <a:ext cx="3886200" cy="863605"/>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UML </a:t>
            </a:r>
            <a:r>
              <a:rPr lang="en-US" dirty="0" err="1" smtClean="0">
                <a:solidFill>
                  <a:srgbClr val="000000"/>
                </a:solidFill>
              </a:rPr>
              <a:t>DataTypes</a:t>
            </a:r>
            <a:endParaRPr lang="en-US" dirty="0" smtClean="0">
              <a:solidFill>
                <a:srgbClr val="000000"/>
              </a:solidFill>
            </a:endParaRPr>
          </a:p>
          <a:p>
            <a:pPr algn="ctr"/>
            <a:r>
              <a:rPr lang="en-US" dirty="0" smtClean="0">
                <a:solidFill>
                  <a:srgbClr val="000000"/>
                </a:solidFill>
              </a:rPr>
              <a:t>(stereotype =  SysML::ValueType</a:t>
            </a:r>
            <a:endParaRPr lang="en-US" dirty="0">
              <a:solidFill>
                <a:srgbClr val="000000"/>
              </a:solidFill>
            </a:endParaRPr>
          </a:p>
          <a:p>
            <a:pPr algn="ctr"/>
            <a:r>
              <a:rPr lang="en-US" dirty="0" smtClean="0">
                <a:solidFill>
                  <a:srgbClr val="000000"/>
                </a:solidFill>
              </a:rPr>
              <a:t>&amp; stereotype tags: </a:t>
            </a:r>
            <a:r>
              <a:rPr lang="en-US" dirty="0" err="1" smtClean="0">
                <a:solidFill>
                  <a:srgbClr val="000000"/>
                </a:solidFill>
              </a:rPr>
              <a:t>quantityKind</a:t>
            </a:r>
            <a:r>
              <a:rPr lang="en-US" dirty="0" smtClean="0">
                <a:solidFill>
                  <a:srgbClr val="000000"/>
                </a:solidFill>
              </a:rPr>
              <a:t>, unit)</a:t>
            </a:r>
            <a:endParaRPr lang="en-US" dirty="0">
              <a:solidFill>
                <a:srgbClr val="000000"/>
              </a:solidFill>
            </a:endParaRPr>
          </a:p>
        </p:txBody>
      </p:sp>
      <p:sp>
        <p:nvSpPr>
          <p:cNvPr id="36" name="Folded Corner 35"/>
          <p:cNvSpPr/>
          <p:nvPr/>
        </p:nvSpPr>
        <p:spPr>
          <a:xfrm>
            <a:off x="5054600" y="3915839"/>
            <a:ext cx="3886200" cy="821267"/>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UML Properties</a:t>
            </a:r>
          </a:p>
          <a:p>
            <a:pPr algn="ctr"/>
            <a:r>
              <a:rPr lang="en-US" dirty="0" smtClean="0">
                <a:solidFill>
                  <a:srgbClr val="000000"/>
                </a:solidFill>
              </a:rPr>
              <a:t>(type = &lt;&lt;ValueType&gt;&gt; UML </a:t>
            </a:r>
            <a:r>
              <a:rPr lang="en-US" dirty="0" err="1" smtClean="0">
                <a:solidFill>
                  <a:srgbClr val="000000"/>
                </a:solidFill>
              </a:rPr>
              <a:t>DataType</a:t>
            </a:r>
            <a:r>
              <a:rPr lang="en-US" dirty="0" smtClean="0">
                <a:solidFill>
                  <a:srgbClr val="000000"/>
                </a:solidFill>
              </a:rPr>
              <a:t>)</a:t>
            </a:r>
            <a:endParaRPr lang="en-US" dirty="0">
              <a:solidFill>
                <a:srgbClr val="000000"/>
              </a:solidFill>
            </a:endParaRPr>
          </a:p>
        </p:txBody>
      </p:sp>
      <p:sp>
        <p:nvSpPr>
          <p:cNvPr id="37" name="Equal 36"/>
          <p:cNvSpPr/>
          <p:nvPr/>
        </p:nvSpPr>
        <p:spPr>
          <a:xfrm>
            <a:off x="4419600" y="4100509"/>
            <a:ext cx="440267" cy="4067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Equal 37"/>
          <p:cNvSpPr/>
          <p:nvPr/>
        </p:nvSpPr>
        <p:spPr>
          <a:xfrm>
            <a:off x="4419600" y="5172104"/>
            <a:ext cx="440267" cy="4067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Equal 38"/>
          <p:cNvSpPr/>
          <p:nvPr/>
        </p:nvSpPr>
        <p:spPr>
          <a:xfrm>
            <a:off x="4419600" y="6108208"/>
            <a:ext cx="440267" cy="406738"/>
          </a:xfrm>
          <a:prstGeom prst="mathEqual">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Folded Corner 39"/>
          <p:cNvSpPr/>
          <p:nvPr/>
        </p:nvSpPr>
        <p:spPr>
          <a:xfrm>
            <a:off x="5054600" y="4946136"/>
            <a:ext cx="3886200" cy="821267"/>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UML </a:t>
            </a:r>
            <a:r>
              <a:rPr lang="en-US" dirty="0" err="1" smtClean="0">
                <a:solidFill>
                  <a:srgbClr val="000000"/>
                </a:solidFill>
              </a:rPr>
              <a:t>ValueSpecifications</a:t>
            </a:r>
            <a:endParaRPr lang="en-US" dirty="0" smtClean="0">
              <a:solidFill>
                <a:srgbClr val="000000"/>
              </a:solidFill>
            </a:endParaRPr>
          </a:p>
          <a:p>
            <a:pPr algn="ctr"/>
            <a:r>
              <a:rPr lang="en-US" dirty="0" smtClean="0">
                <a:solidFill>
                  <a:srgbClr val="000000"/>
                </a:solidFill>
              </a:rPr>
              <a:t>(type = &lt;&lt;ValueType&gt;&gt; UML </a:t>
            </a:r>
            <a:r>
              <a:rPr lang="en-US" dirty="0" err="1" smtClean="0">
                <a:solidFill>
                  <a:srgbClr val="000000"/>
                </a:solidFill>
              </a:rPr>
              <a:t>DataType</a:t>
            </a:r>
            <a:r>
              <a:rPr lang="en-US" dirty="0" smtClean="0">
                <a:solidFill>
                  <a:srgbClr val="000000"/>
                </a:solidFill>
              </a:rPr>
              <a:t>)</a:t>
            </a:r>
            <a:endParaRPr lang="en-US" dirty="0">
              <a:solidFill>
                <a:srgbClr val="000000"/>
              </a:solidFill>
            </a:endParaRPr>
          </a:p>
        </p:txBody>
      </p:sp>
      <p:sp>
        <p:nvSpPr>
          <p:cNvPr id="41" name="Folded Corner 40"/>
          <p:cNvSpPr/>
          <p:nvPr/>
        </p:nvSpPr>
        <p:spPr>
          <a:xfrm>
            <a:off x="5054600" y="6087548"/>
            <a:ext cx="3886200" cy="406401"/>
          </a:xfrm>
          <a:prstGeom prst="foldedCorner">
            <a:avLst/>
          </a:prstGeom>
          <a:solidFill>
            <a:srgbClr val="FFF981"/>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Varies by methodology</a:t>
            </a:r>
            <a:endParaRPr lang="en-US" dirty="0">
              <a:solidFill>
                <a:srgbClr val="000000"/>
              </a:solidFill>
            </a:endParaRPr>
          </a:p>
        </p:txBody>
      </p:sp>
      <p:sp>
        <p:nvSpPr>
          <p:cNvPr id="42" name="Left Arrow 41">
            <a:hlinkClick r:id="" action="ppaction://hlinkshowjump?jump=lastslideviewed"/>
          </p:cNvPr>
          <p:cNvSpPr/>
          <p:nvPr/>
        </p:nvSpPr>
        <p:spPr>
          <a:xfrm>
            <a:off x="139285" y="6456880"/>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Half Frame 42">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586315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66"/>
            <a:ext cx="9144000" cy="656695"/>
          </a:xfrm>
        </p:spPr>
        <p:txBody>
          <a:bodyPr>
            <a:noAutofit/>
          </a:bodyPr>
          <a:lstStyle/>
          <a:p>
            <a:r>
              <a:rPr lang="en-US" sz="3200" dirty="0" smtClean="0"/>
              <a:t>Practical Considerations for Modeling Values in SysML</a:t>
            </a:r>
            <a:endParaRPr lang="en-US" sz="3200" dirty="0"/>
          </a:p>
        </p:txBody>
      </p:sp>
      <p:sp>
        <p:nvSpPr>
          <p:cNvPr id="3" name="Content Placeholder 2"/>
          <p:cNvSpPr>
            <a:spLocks noGrp="1"/>
          </p:cNvSpPr>
          <p:nvPr>
            <p:ph sz="half" idx="1"/>
          </p:nvPr>
        </p:nvSpPr>
        <p:spPr>
          <a:xfrm>
            <a:off x="355600" y="665161"/>
            <a:ext cx="8788400" cy="601132"/>
          </a:xfrm>
        </p:spPr>
        <p:txBody>
          <a:bodyPr>
            <a:normAutofit/>
          </a:bodyPr>
          <a:lstStyle/>
          <a:p>
            <a:pPr marL="0" indent="0">
              <a:buNone/>
            </a:pPr>
            <a:r>
              <a:rPr lang="en-US" sz="2400" dirty="0" smtClean="0"/>
              <a:t>#3: Recognize the </a:t>
            </a:r>
            <a:r>
              <a:rPr lang="en-US" sz="2400" b="1" i="1" dirty="0" smtClean="0"/>
              <a:t>implications of </a:t>
            </a:r>
            <a:r>
              <a:rPr lang="en-US" sz="2400" b="1" i="1" dirty="0" err="1" smtClean="0"/>
              <a:t>DataType</a:t>
            </a:r>
            <a:r>
              <a:rPr lang="en-US" sz="2400" b="1" i="1" dirty="0" smtClean="0"/>
              <a:t> modeling in UML</a:t>
            </a:r>
            <a:endParaRPr lang="en-US" sz="2400" dirty="0" smtClean="0"/>
          </a:p>
        </p:txBody>
      </p:sp>
      <p:sp>
        <p:nvSpPr>
          <p:cNvPr id="6" name="Cloud 5"/>
          <p:cNvSpPr/>
          <p:nvPr/>
        </p:nvSpPr>
        <p:spPr>
          <a:xfrm>
            <a:off x="677603" y="1759458"/>
            <a:ext cx="3166533"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ValueTypes</a:t>
            </a:r>
          </a:p>
          <a:p>
            <a:pPr algn="ctr"/>
            <a:r>
              <a:rPr lang="en-US" dirty="0" smtClean="0">
                <a:solidFill>
                  <a:schemeClr val="tx1"/>
                </a:solidFill>
              </a:rPr>
              <a:t>(QuantityKind, Unit)</a:t>
            </a:r>
            <a:endParaRPr lang="en-US" dirty="0">
              <a:solidFill>
                <a:schemeClr val="tx1"/>
              </a:solidFill>
            </a:endParaRPr>
          </a:p>
        </p:txBody>
      </p:sp>
      <p:sp>
        <p:nvSpPr>
          <p:cNvPr id="7" name="Cloud 6"/>
          <p:cNvSpPr/>
          <p:nvPr/>
        </p:nvSpPr>
        <p:spPr>
          <a:xfrm>
            <a:off x="559129" y="2726258"/>
            <a:ext cx="3437467"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Properties</a:t>
            </a:r>
          </a:p>
          <a:p>
            <a:pPr algn="ctr"/>
            <a:r>
              <a:rPr lang="en-US" dirty="0" smtClean="0">
                <a:solidFill>
                  <a:schemeClr val="tx1"/>
                </a:solidFill>
              </a:rPr>
              <a:t>(typed by ValueTypes)</a:t>
            </a:r>
            <a:endParaRPr lang="en-US" dirty="0">
              <a:solidFill>
                <a:schemeClr val="tx1"/>
              </a:solidFill>
            </a:endParaRPr>
          </a:p>
        </p:txBody>
      </p:sp>
      <p:sp>
        <p:nvSpPr>
          <p:cNvPr id="8" name="Cloud 7"/>
          <p:cNvSpPr/>
          <p:nvPr/>
        </p:nvSpPr>
        <p:spPr>
          <a:xfrm>
            <a:off x="525203" y="3756555"/>
            <a:ext cx="3437467" cy="8212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Value Specifications</a:t>
            </a:r>
          </a:p>
          <a:p>
            <a:pPr algn="ctr"/>
            <a:r>
              <a:rPr lang="en-US" dirty="0" smtClean="0">
                <a:solidFill>
                  <a:schemeClr val="tx1"/>
                </a:solidFill>
              </a:rPr>
              <a:t>(typed by ValueTypes)</a:t>
            </a:r>
            <a:endParaRPr lang="en-US" dirty="0">
              <a:solidFill>
                <a:schemeClr val="tx1"/>
              </a:solidFill>
            </a:endParaRPr>
          </a:p>
        </p:txBody>
      </p:sp>
      <p:cxnSp>
        <p:nvCxnSpPr>
          <p:cNvPr id="12" name="Straight Connector 11"/>
          <p:cNvCxnSpPr/>
          <p:nvPr/>
        </p:nvCxnSpPr>
        <p:spPr>
          <a:xfrm>
            <a:off x="559129" y="2666991"/>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25203" y="3657590"/>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6499" y="3982523"/>
            <a:ext cx="432630" cy="369332"/>
          </a:xfrm>
          <a:prstGeom prst="rect">
            <a:avLst/>
          </a:prstGeom>
          <a:noFill/>
        </p:spPr>
        <p:txBody>
          <a:bodyPr wrap="none" rtlCol="0">
            <a:spAutoFit/>
          </a:bodyPr>
          <a:lstStyle/>
          <a:p>
            <a:r>
              <a:rPr lang="en-US" dirty="0" smtClean="0"/>
              <a:t>V1</a:t>
            </a:r>
            <a:endParaRPr lang="en-US" dirty="0"/>
          </a:p>
        </p:txBody>
      </p:sp>
      <p:sp>
        <p:nvSpPr>
          <p:cNvPr id="27" name="TextBox 26"/>
          <p:cNvSpPr txBox="1"/>
          <p:nvPr/>
        </p:nvSpPr>
        <p:spPr>
          <a:xfrm>
            <a:off x="126499" y="2947989"/>
            <a:ext cx="432630" cy="369332"/>
          </a:xfrm>
          <a:prstGeom prst="rect">
            <a:avLst/>
          </a:prstGeom>
          <a:noFill/>
        </p:spPr>
        <p:txBody>
          <a:bodyPr wrap="none" rtlCol="0">
            <a:spAutoFit/>
          </a:bodyPr>
          <a:lstStyle/>
          <a:p>
            <a:r>
              <a:rPr lang="en-US" dirty="0" smtClean="0"/>
              <a:t>V2</a:t>
            </a:r>
            <a:endParaRPr lang="en-US" dirty="0"/>
          </a:p>
        </p:txBody>
      </p:sp>
      <p:sp>
        <p:nvSpPr>
          <p:cNvPr id="28" name="TextBox 27"/>
          <p:cNvSpPr txBox="1"/>
          <p:nvPr/>
        </p:nvSpPr>
        <p:spPr>
          <a:xfrm>
            <a:off x="126499" y="1985426"/>
            <a:ext cx="432630" cy="369332"/>
          </a:xfrm>
          <a:prstGeom prst="rect">
            <a:avLst/>
          </a:prstGeom>
          <a:noFill/>
        </p:spPr>
        <p:txBody>
          <a:bodyPr wrap="none" rtlCol="0">
            <a:spAutoFit/>
          </a:bodyPr>
          <a:lstStyle/>
          <a:p>
            <a:r>
              <a:rPr lang="en-US" dirty="0" smtClean="0"/>
              <a:t>V3</a:t>
            </a:r>
            <a:endParaRPr lang="en-US" dirty="0"/>
          </a:p>
        </p:txBody>
      </p:sp>
      <p:sp>
        <p:nvSpPr>
          <p:cNvPr id="32" name="Cloud 31"/>
          <p:cNvSpPr/>
          <p:nvPr/>
        </p:nvSpPr>
        <p:spPr>
          <a:xfrm>
            <a:off x="885392" y="4897967"/>
            <a:ext cx="2696278" cy="478889"/>
          </a:xfrm>
          <a:prstGeom prst="clou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Runtime Values</a:t>
            </a:r>
            <a:endParaRPr lang="en-US" dirty="0">
              <a:solidFill>
                <a:schemeClr val="tx1"/>
              </a:solidFill>
            </a:endParaRPr>
          </a:p>
        </p:txBody>
      </p:sp>
      <p:cxnSp>
        <p:nvCxnSpPr>
          <p:cNvPr id="33" name="Straight Connector 32"/>
          <p:cNvCxnSpPr/>
          <p:nvPr/>
        </p:nvCxnSpPr>
        <p:spPr>
          <a:xfrm>
            <a:off x="559129" y="4707456"/>
            <a:ext cx="3335870"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26499" y="4897967"/>
            <a:ext cx="432630" cy="369332"/>
          </a:xfrm>
          <a:prstGeom prst="rect">
            <a:avLst/>
          </a:prstGeom>
          <a:noFill/>
        </p:spPr>
        <p:txBody>
          <a:bodyPr wrap="none" rtlCol="0">
            <a:spAutoFit/>
          </a:bodyPr>
          <a:lstStyle/>
          <a:p>
            <a:r>
              <a:rPr lang="en-US" dirty="0" smtClean="0"/>
              <a:t>V0</a:t>
            </a:r>
            <a:endParaRPr lang="en-US" dirty="0"/>
          </a:p>
        </p:txBody>
      </p:sp>
      <p:sp>
        <p:nvSpPr>
          <p:cNvPr id="31" name="Equal 30"/>
          <p:cNvSpPr/>
          <p:nvPr/>
        </p:nvSpPr>
        <p:spPr>
          <a:xfrm>
            <a:off x="4406814" y="1948020"/>
            <a:ext cx="440267" cy="4067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Folded Corner 34"/>
          <p:cNvSpPr/>
          <p:nvPr/>
        </p:nvSpPr>
        <p:spPr>
          <a:xfrm>
            <a:off x="5041813" y="1717120"/>
            <a:ext cx="1278467" cy="863605"/>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UML </a:t>
            </a:r>
            <a:r>
              <a:rPr lang="en-US" dirty="0" err="1" smtClean="0">
                <a:solidFill>
                  <a:srgbClr val="000000"/>
                </a:solidFill>
              </a:rPr>
              <a:t>DataTypes</a:t>
            </a:r>
            <a:endParaRPr lang="en-US" dirty="0">
              <a:solidFill>
                <a:srgbClr val="000000"/>
              </a:solidFill>
            </a:endParaRPr>
          </a:p>
        </p:txBody>
      </p:sp>
      <p:sp>
        <p:nvSpPr>
          <p:cNvPr id="42" name="Equal 41"/>
          <p:cNvSpPr/>
          <p:nvPr/>
        </p:nvSpPr>
        <p:spPr>
          <a:xfrm>
            <a:off x="4406814" y="3982523"/>
            <a:ext cx="440267" cy="4067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Folded Corner 42"/>
          <p:cNvSpPr/>
          <p:nvPr/>
        </p:nvSpPr>
        <p:spPr>
          <a:xfrm>
            <a:off x="5041814" y="3756555"/>
            <a:ext cx="2133600" cy="821267"/>
          </a:xfrm>
          <a:prstGeom prst="foldedCorner">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UML </a:t>
            </a:r>
            <a:r>
              <a:rPr lang="en-US" dirty="0" err="1" smtClean="0">
                <a:solidFill>
                  <a:srgbClr val="000000"/>
                </a:solidFill>
              </a:rPr>
              <a:t>ValueSpecifications</a:t>
            </a:r>
            <a:endParaRPr lang="en-US" dirty="0">
              <a:solidFill>
                <a:srgbClr val="000000"/>
              </a:solidFill>
            </a:endParaRPr>
          </a:p>
        </p:txBody>
      </p:sp>
      <p:sp>
        <p:nvSpPr>
          <p:cNvPr id="44" name="Equal 43"/>
          <p:cNvSpPr/>
          <p:nvPr/>
        </p:nvSpPr>
        <p:spPr>
          <a:xfrm>
            <a:off x="4406814" y="4918627"/>
            <a:ext cx="440267" cy="406738"/>
          </a:xfrm>
          <a:prstGeom prst="mathEqual">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Folded Corner 44"/>
          <p:cNvSpPr/>
          <p:nvPr/>
        </p:nvSpPr>
        <p:spPr>
          <a:xfrm>
            <a:off x="5041814" y="4707456"/>
            <a:ext cx="2133600" cy="783163"/>
          </a:xfrm>
          <a:prstGeom prst="foldedCorner">
            <a:avLst/>
          </a:prstGeom>
          <a:solidFill>
            <a:srgbClr val="FFF981"/>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smtClean="0">
                <a:solidFill>
                  <a:srgbClr val="000000"/>
                </a:solidFill>
              </a:rPr>
              <a:t>To </a:t>
            </a:r>
            <a:r>
              <a:rPr lang="en-US" dirty="0">
                <a:solidFill>
                  <a:srgbClr val="000000"/>
                </a:solidFill>
              </a:rPr>
              <a:t>B</a:t>
            </a:r>
            <a:r>
              <a:rPr lang="en-US" dirty="0" smtClean="0">
                <a:solidFill>
                  <a:srgbClr val="000000"/>
                </a:solidFill>
              </a:rPr>
              <a:t>e Decided </a:t>
            </a:r>
            <a:endParaRPr lang="en-US" dirty="0">
              <a:solidFill>
                <a:srgbClr val="000000"/>
              </a:solidFill>
            </a:endParaRPr>
          </a:p>
        </p:txBody>
      </p:sp>
      <p:sp>
        <p:nvSpPr>
          <p:cNvPr id="9" name="TextBox 8"/>
          <p:cNvSpPr txBox="1"/>
          <p:nvPr/>
        </p:nvSpPr>
        <p:spPr>
          <a:xfrm>
            <a:off x="7278811" y="1759458"/>
            <a:ext cx="1569660" cy="646331"/>
          </a:xfrm>
          <a:prstGeom prst="rect">
            <a:avLst/>
          </a:prstGeom>
          <a:noFill/>
        </p:spPr>
        <p:txBody>
          <a:bodyPr wrap="none" rtlCol="0">
            <a:spAutoFit/>
          </a:bodyPr>
          <a:lstStyle/>
          <a:p>
            <a:pPr marL="285750" indent="-285750">
              <a:buFontTx/>
              <a:buChar char="-"/>
            </a:pPr>
            <a:r>
              <a:rPr lang="en-US" dirty="0" smtClean="0"/>
              <a:t>Scalar?</a:t>
            </a:r>
          </a:p>
          <a:p>
            <a:pPr marL="285750" indent="-285750">
              <a:buFontTx/>
              <a:buChar char="-"/>
            </a:pPr>
            <a:r>
              <a:rPr lang="en-US" dirty="0" smtClean="0"/>
              <a:t>Structured?</a:t>
            </a:r>
            <a:endParaRPr lang="en-US" dirty="0"/>
          </a:p>
        </p:txBody>
      </p:sp>
      <p:sp>
        <p:nvSpPr>
          <p:cNvPr id="46" name="TextBox 45"/>
          <p:cNvSpPr txBox="1"/>
          <p:nvPr/>
        </p:nvSpPr>
        <p:spPr>
          <a:xfrm>
            <a:off x="7278811" y="3756555"/>
            <a:ext cx="1865189" cy="1477328"/>
          </a:xfrm>
          <a:prstGeom prst="rect">
            <a:avLst/>
          </a:prstGeom>
          <a:noFill/>
        </p:spPr>
        <p:txBody>
          <a:bodyPr wrap="none" rtlCol="0">
            <a:spAutoFit/>
          </a:bodyPr>
          <a:lstStyle/>
          <a:p>
            <a:pPr marL="285750" indent="-285750">
              <a:buFontTx/>
              <a:buChar char="-"/>
            </a:pPr>
            <a:r>
              <a:rPr lang="en-US" dirty="0" smtClean="0"/>
              <a:t>Literals?</a:t>
            </a:r>
          </a:p>
          <a:p>
            <a:pPr marL="285750" indent="-285750">
              <a:buFontTx/>
              <a:buChar char="-"/>
            </a:pPr>
            <a:r>
              <a:rPr lang="en-US" dirty="0" smtClean="0"/>
              <a:t>Expressions?</a:t>
            </a:r>
          </a:p>
          <a:p>
            <a:pPr marL="285750" indent="-285750">
              <a:buFontTx/>
              <a:buChar char="-"/>
            </a:pPr>
            <a:r>
              <a:rPr lang="en-US" dirty="0" smtClean="0"/>
              <a:t>Intervals?</a:t>
            </a:r>
          </a:p>
          <a:p>
            <a:pPr marL="285750" indent="-285750">
              <a:buFontTx/>
              <a:buChar char="-"/>
            </a:pPr>
            <a:r>
              <a:rPr lang="en-US" dirty="0" smtClean="0"/>
              <a:t>Instance </a:t>
            </a:r>
            <a:br>
              <a:rPr lang="en-US" dirty="0" smtClean="0"/>
            </a:br>
            <a:r>
              <a:rPr lang="en-US" dirty="0" smtClean="0"/>
              <a:t>Specifications?</a:t>
            </a:r>
            <a:endParaRPr lang="en-US" dirty="0"/>
          </a:p>
        </p:txBody>
      </p:sp>
      <p:sp>
        <p:nvSpPr>
          <p:cNvPr id="16" name="TextBox 15"/>
          <p:cNvSpPr txBox="1"/>
          <p:nvPr/>
        </p:nvSpPr>
        <p:spPr>
          <a:xfrm>
            <a:off x="4847081" y="1231838"/>
            <a:ext cx="4089093" cy="369332"/>
          </a:xfrm>
          <a:prstGeom prst="rect">
            <a:avLst/>
          </a:prstGeom>
          <a:noFill/>
        </p:spPr>
        <p:txBody>
          <a:bodyPr wrap="none" rtlCol="0">
            <a:spAutoFit/>
          </a:bodyPr>
          <a:lstStyle/>
          <a:p>
            <a:r>
              <a:rPr lang="en-US" dirty="0">
                <a:solidFill>
                  <a:srgbClr val="FF0000"/>
                </a:solidFill>
              </a:rPr>
              <a:t>C</a:t>
            </a:r>
            <a:r>
              <a:rPr lang="en-US" dirty="0" smtClean="0">
                <a:solidFill>
                  <a:srgbClr val="FF0000"/>
                </a:solidFill>
              </a:rPr>
              <a:t>hoices made about </a:t>
            </a:r>
            <a:r>
              <a:rPr lang="en-US" dirty="0" err="1" smtClean="0">
                <a:solidFill>
                  <a:srgbClr val="FF0000"/>
                </a:solidFill>
              </a:rPr>
              <a:t>datatype</a:t>
            </a:r>
            <a:r>
              <a:rPr lang="en-US" dirty="0" smtClean="0">
                <a:solidFill>
                  <a:srgbClr val="FF0000"/>
                </a:solidFill>
              </a:rPr>
              <a:t> modeling…</a:t>
            </a:r>
            <a:endParaRPr lang="en-US" dirty="0">
              <a:solidFill>
                <a:srgbClr val="FF0000"/>
              </a:solidFill>
            </a:endParaRPr>
          </a:p>
        </p:txBody>
      </p:sp>
      <p:sp>
        <p:nvSpPr>
          <p:cNvPr id="47" name="TextBox 46"/>
          <p:cNvSpPr txBox="1"/>
          <p:nvPr/>
        </p:nvSpPr>
        <p:spPr>
          <a:xfrm>
            <a:off x="4847081" y="3159647"/>
            <a:ext cx="4110395" cy="369332"/>
          </a:xfrm>
          <a:prstGeom prst="rect">
            <a:avLst/>
          </a:prstGeom>
          <a:noFill/>
        </p:spPr>
        <p:txBody>
          <a:bodyPr wrap="none" rtlCol="0">
            <a:spAutoFit/>
          </a:bodyPr>
          <a:lstStyle/>
          <a:p>
            <a:r>
              <a:rPr lang="en-US" dirty="0" smtClean="0">
                <a:solidFill>
                  <a:srgbClr val="FF0000"/>
                </a:solidFill>
              </a:rPr>
              <a:t>… have implications for modeling values…</a:t>
            </a:r>
          </a:p>
        </p:txBody>
      </p:sp>
      <p:sp>
        <p:nvSpPr>
          <p:cNvPr id="48" name="TextBox 47"/>
          <p:cNvSpPr txBox="1"/>
          <p:nvPr/>
        </p:nvSpPr>
        <p:spPr>
          <a:xfrm>
            <a:off x="4703146" y="5622757"/>
            <a:ext cx="2231054" cy="369332"/>
          </a:xfrm>
          <a:prstGeom prst="rect">
            <a:avLst/>
          </a:prstGeom>
          <a:noFill/>
        </p:spPr>
        <p:txBody>
          <a:bodyPr wrap="square" rtlCol="0">
            <a:spAutoFit/>
          </a:bodyPr>
          <a:lstStyle/>
          <a:p>
            <a:r>
              <a:rPr lang="en-US" dirty="0" smtClean="0">
                <a:solidFill>
                  <a:srgbClr val="FF0000"/>
                </a:solidFill>
              </a:rPr>
              <a:t>… and type checking ! </a:t>
            </a:r>
          </a:p>
        </p:txBody>
      </p:sp>
      <p:sp>
        <p:nvSpPr>
          <p:cNvPr id="49" name="TextBox 48"/>
          <p:cNvSpPr txBox="1"/>
          <p:nvPr/>
        </p:nvSpPr>
        <p:spPr>
          <a:xfrm>
            <a:off x="4919133" y="6110622"/>
            <a:ext cx="4173894" cy="646331"/>
          </a:xfrm>
          <a:prstGeom prst="rect">
            <a:avLst/>
          </a:prstGeom>
          <a:noFill/>
        </p:spPr>
        <p:txBody>
          <a:bodyPr wrap="square" rtlCol="0">
            <a:spAutoFit/>
          </a:bodyPr>
          <a:lstStyle/>
          <a:p>
            <a:r>
              <a:rPr lang="en-US" dirty="0" smtClean="0">
                <a:solidFill>
                  <a:srgbClr val="FF0000"/>
                </a:solidFill>
              </a:rPr>
              <a:t>The conformance of a </a:t>
            </a:r>
            <a:r>
              <a:rPr lang="en-US" dirty="0" err="1" smtClean="0">
                <a:solidFill>
                  <a:srgbClr val="FF0000"/>
                </a:solidFill>
              </a:rPr>
              <a:t>ValueSpecification</a:t>
            </a:r>
            <a:endParaRPr lang="en-US" dirty="0" smtClean="0">
              <a:solidFill>
                <a:srgbClr val="FF0000"/>
              </a:solidFill>
            </a:endParaRPr>
          </a:p>
          <a:p>
            <a:r>
              <a:rPr lang="en-US" dirty="0" smtClean="0">
                <a:solidFill>
                  <a:srgbClr val="FF0000"/>
                </a:solidFill>
              </a:rPr>
              <a:t>to a ValueType depends on these choices!</a:t>
            </a:r>
          </a:p>
        </p:txBody>
      </p:sp>
      <p:sp>
        <p:nvSpPr>
          <p:cNvPr id="29" name="Left Arrow 28">
            <a:hlinkClick r:id="" action="ppaction://hlinkshowjump?jump=lastslideviewed"/>
          </p:cNvPr>
          <p:cNvSpPr/>
          <p:nvPr/>
        </p:nvSpPr>
        <p:spPr>
          <a:xfrm>
            <a:off x="126499" y="6477554"/>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Half Frame 29">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5787907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704"/>
            <a:ext cx="8229600" cy="783696"/>
          </a:xfrm>
        </p:spPr>
        <p:txBody>
          <a:bodyPr>
            <a:normAutofit/>
          </a:bodyPr>
          <a:lstStyle/>
          <a:p>
            <a:r>
              <a:rPr lang="en-US" dirty="0" smtClean="0"/>
              <a:t>Note about naming ValueTypes</a:t>
            </a:r>
            <a:endParaRPr lang="en-US" dirty="0"/>
          </a:p>
        </p:txBody>
      </p:sp>
      <p:pic>
        <p:nvPicPr>
          <p:cNvPr id="6" name="Picture 5"/>
          <p:cNvPicPr>
            <a:picLocks noChangeAspect="1"/>
          </p:cNvPicPr>
          <p:nvPr/>
        </p:nvPicPr>
        <p:blipFill>
          <a:blip r:embed="rId3"/>
          <a:stretch>
            <a:fillRect/>
          </a:stretch>
        </p:blipFill>
        <p:spPr>
          <a:xfrm>
            <a:off x="0" y="1079499"/>
            <a:ext cx="9144000" cy="4532538"/>
          </a:xfrm>
          <a:prstGeom prst="rect">
            <a:avLst/>
          </a:prstGeom>
        </p:spPr>
      </p:pic>
      <p:sp>
        <p:nvSpPr>
          <p:cNvPr id="4" name="Left Arrow 3">
            <a:hlinkClick r:id="" action="ppaction://hlinkshowjump?jump=lastslideviewed"/>
          </p:cNvPr>
          <p:cNvSpPr/>
          <p:nvPr/>
        </p:nvSpPr>
        <p:spPr>
          <a:xfrm>
            <a:off x="8280399" y="6294966"/>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Half Frame 4">
            <a:hlinkClick r:id="rId4"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25258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702"/>
            <a:ext cx="8229600" cy="1236722"/>
          </a:xfrm>
        </p:spPr>
        <p:txBody>
          <a:bodyPr>
            <a:noAutofit/>
          </a:bodyPr>
          <a:lstStyle/>
          <a:p>
            <a:r>
              <a:rPr lang="en-US" sz="4000" dirty="0" smtClean="0"/>
              <a:t>2D </a:t>
            </a:r>
            <a:r>
              <a:rPr lang="en-US" sz="4000" dirty="0"/>
              <a:t>C</a:t>
            </a:r>
            <a:r>
              <a:rPr lang="en-US" sz="4000" dirty="0" smtClean="0"/>
              <a:t>artesian Geometry Example</a:t>
            </a:r>
            <a:br>
              <a:rPr lang="en-US" sz="4000" dirty="0" smtClean="0"/>
            </a:br>
            <a:r>
              <a:rPr lang="en-US" sz="4000" dirty="0" smtClean="0"/>
              <a:t>(Alternative: Monadic ValueType)</a:t>
            </a:r>
            <a:endParaRPr lang="en-US" sz="4000" dirty="0"/>
          </a:p>
        </p:txBody>
      </p:sp>
      <p:pic>
        <p:nvPicPr>
          <p:cNvPr id="5" name="Picture 4"/>
          <p:cNvPicPr>
            <a:picLocks noChangeAspect="1"/>
          </p:cNvPicPr>
          <p:nvPr/>
        </p:nvPicPr>
        <p:blipFill>
          <a:blip r:embed="rId3"/>
          <a:stretch>
            <a:fillRect/>
          </a:stretch>
        </p:blipFill>
        <p:spPr>
          <a:xfrm>
            <a:off x="0" y="2140758"/>
            <a:ext cx="9144000" cy="4316122"/>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156085353"/>
              </p:ext>
            </p:extLst>
          </p:nvPr>
        </p:nvGraphicFramePr>
        <p:xfrm>
          <a:off x="220134" y="1834757"/>
          <a:ext cx="3268133" cy="1862380"/>
        </p:xfrm>
        <a:graphic>
          <a:graphicData uri="http://schemas.openxmlformats.org/presentationml/2006/ole">
            <mc:AlternateContent xmlns:mc="http://schemas.openxmlformats.org/markup-compatibility/2006">
              <mc:Choice xmlns:v="urn:schemas-microsoft-com:vml" Requires="v">
                <p:oleObj spid="_x0000_s6175" name="Chart" r:id="rId4" imgW="7150100" imgH="4076700" progId="MSGraph.Chart.8">
                  <p:embed followColorScheme="full"/>
                </p:oleObj>
              </mc:Choice>
              <mc:Fallback>
                <p:oleObj name="Chart" r:id="rId4" imgW="7150100" imgH="4076700" progId="MSGraph.Chart.8">
                  <p:embed followColorScheme="full"/>
                  <p:pic>
                    <p:nvPicPr>
                      <p:cNvPr id="0" name=""/>
                      <p:cNvPicPr/>
                      <p:nvPr/>
                    </p:nvPicPr>
                    <p:blipFill>
                      <a:blip r:embed="rId5"/>
                      <a:stretch>
                        <a:fillRect/>
                      </a:stretch>
                    </p:blipFill>
                    <p:spPr>
                      <a:xfrm>
                        <a:off x="220134" y="1834757"/>
                        <a:ext cx="3268133" cy="1862380"/>
                      </a:xfrm>
                      <a:prstGeom prst="rect">
                        <a:avLst/>
                      </a:prstGeom>
                    </p:spPr>
                  </p:pic>
                </p:oleObj>
              </mc:Fallback>
            </mc:AlternateContent>
          </a:graphicData>
        </a:graphic>
      </p:graphicFrame>
      <p:sp>
        <p:nvSpPr>
          <p:cNvPr id="6" name="Left Arrow 5">
            <a:hlinkClick r:id="" action="ppaction://hlinkshowjump?jump=lastslideviewed"/>
          </p:cNvPr>
          <p:cNvSpPr/>
          <p:nvPr/>
        </p:nvSpPr>
        <p:spPr>
          <a:xfrm>
            <a:off x="59114" y="6456880"/>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684867" y="1311424"/>
            <a:ext cx="6191043" cy="369332"/>
          </a:xfrm>
          <a:prstGeom prst="rect">
            <a:avLst/>
          </a:prstGeom>
          <a:noFill/>
        </p:spPr>
        <p:txBody>
          <a:bodyPr wrap="none" rtlCol="0">
            <a:spAutoFit/>
          </a:bodyPr>
          <a:lstStyle/>
          <a:p>
            <a:r>
              <a:rPr lang="en-US" dirty="0" smtClean="0">
                <a:hlinkClick r:id="rId6"/>
              </a:rPr>
              <a:t>http://en.wikipedia.org/wiki/Monad_(functional_programming)</a:t>
            </a:r>
            <a:endParaRPr lang="en-US" dirty="0"/>
          </a:p>
        </p:txBody>
      </p:sp>
      <p:sp>
        <p:nvSpPr>
          <p:cNvPr id="4" name="TextBox 3"/>
          <p:cNvSpPr txBox="1"/>
          <p:nvPr/>
        </p:nvSpPr>
        <p:spPr>
          <a:xfrm>
            <a:off x="1219201" y="1614623"/>
            <a:ext cx="7145868" cy="369332"/>
          </a:xfrm>
          <a:prstGeom prst="rect">
            <a:avLst/>
          </a:prstGeom>
          <a:noFill/>
        </p:spPr>
        <p:txBody>
          <a:bodyPr wrap="square" rtlCol="0">
            <a:spAutoFit/>
          </a:bodyPr>
          <a:lstStyle/>
          <a:p>
            <a:r>
              <a:rPr lang="en-US" dirty="0" smtClean="0"/>
              <a:t>The semantics of UML </a:t>
            </a:r>
            <a:r>
              <a:rPr lang="en-US" dirty="0" err="1" smtClean="0"/>
              <a:t>DataTypes</a:t>
            </a:r>
            <a:r>
              <a:rPr lang="en-US" dirty="0"/>
              <a:t> </a:t>
            </a:r>
            <a:r>
              <a:rPr lang="en-US" dirty="0" smtClean="0"/>
              <a:t>are well-suited for “functional modeling”</a:t>
            </a:r>
            <a:endParaRPr lang="en-US" dirty="0"/>
          </a:p>
        </p:txBody>
      </p:sp>
      <p:sp>
        <p:nvSpPr>
          <p:cNvPr id="8" name="Half Frame 7">
            <a:hlinkClick r:id="rId7"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17329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754581"/>
          </a:xfrm>
        </p:spPr>
        <p:txBody>
          <a:bodyPr>
            <a:noAutofit/>
          </a:bodyPr>
          <a:lstStyle/>
          <a:p>
            <a:r>
              <a:rPr lang="en-US" sz="4000" dirty="0" smtClean="0"/>
              <a:t>Comparing Models 2D Cartesian Geometry</a:t>
            </a:r>
            <a:endParaRPr lang="en-US" sz="4000" dirty="0"/>
          </a:p>
        </p:txBody>
      </p:sp>
      <p:pic>
        <p:nvPicPr>
          <p:cNvPr id="10" name="Picture 9"/>
          <p:cNvPicPr>
            <a:picLocks noChangeAspect="1"/>
          </p:cNvPicPr>
          <p:nvPr/>
        </p:nvPicPr>
        <p:blipFill>
          <a:blip r:embed="rId2"/>
          <a:stretch>
            <a:fillRect/>
          </a:stretch>
        </p:blipFill>
        <p:spPr>
          <a:xfrm>
            <a:off x="0" y="754581"/>
            <a:ext cx="9144000" cy="5364930"/>
          </a:xfrm>
          <a:prstGeom prst="rect">
            <a:avLst/>
          </a:prstGeom>
        </p:spPr>
      </p:pic>
      <p:sp>
        <p:nvSpPr>
          <p:cNvPr id="3" name="TextBox 2"/>
          <p:cNvSpPr txBox="1"/>
          <p:nvPr/>
        </p:nvSpPr>
        <p:spPr>
          <a:xfrm>
            <a:off x="973665" y="6119511"/>
            <a:ext cx="7416801" cy="646331"/>
          </a:xfrm>
          <a:prstGeom prst="rect">
            <a:avLst/>
          </a:prstGeom>
          <a:noFill/>
        </p:spPr>
        <p:txBody>
          <a:bodyPr wrap="square" rtlCol="0">
            <a:spAutoFit/>
          </a:bodyPr>
          <a:lstStyle/>
          <a:p>
            <a:r>
              <a:rPr lang="en-US" dirty="0" smtClean="0"/>
              <a:t>Comparing types &amp; values/instances is important for assessing the pros/cons of a particular modeling methodology and for adopting one!</a:t>
            </a:r>
            <a:endParaRPr lang="en-US" dirty="0"/>
          </a:p>
        </p:txBody>
      </p:sp>
      <p:sp>
        <p:nvSpPr>
          <p:cNvPr id="5" name="Left Arrow 4">
            <a:hlinkClick r:id="" action="ppaction://hlinkshowjump?jump=lastslideviewed"/>
          </p:cNvPr>
          <p:cNvSpPr/>
          <p:nvPr/>
        </p:nvSpPr>
        <p:spPr>
          <a:xfrm>
            <a:off x="59114" y="6456880"/>
            <a:ext cx="631275" cy="2793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Half Frame 5">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14414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
            <a:ext cx="8517467" cy="1219200"/>
          </a:xfrm>
        </p:spPr>
        <p:txBody>
          <a:bodyPr>
            <a:normAutofit fontScale="90000"/>
          </a:bodyPr>
          <a:lstStyle/>
          <a:p>
            <a:r>
              <a:rPr lang="en-US" dirty="0" smtClean="0"/>
              <a:t>Scope of Coverage in SysML </a:t>
            </a:r>
            <a:r>
              <a:rPr lang="en-US" dirty="0"/>
              <a:t>1.4</a:t>
            </a:r>
            <a:br>
              <a:rPr lang="en-US" dirty="0"/>
            </a:br>
            <a:r>
              <a:rPr lang="en-US" dirty="0"/>
              <a:t>(</a:t>
            </a:r>
            <a:r>
              <a:rPr lang="en-US" b="1" u="sng" dirty="0"/>
              <a:t>non-normative</a:t>
            </a:r>
            <a:r>
              <a:rPr lang="en-US" dirty="0"/>
              <a:t> Annex E.6)</a:t>
            </a:r>
          </a:p>
        </p:txBody>
      </p:sp>
      <p:sp>
        <p:nvSpPr>
          <p:cNvPr id="3" name="Content Placeholder 2"/>
          <p:cNvSpPr>
            <a:spLocks noGrp="1"/>
          </p:cNvSpPr>
          <p:nvPr>
            <p:ph idx="1"/>
          </p:nvPr>
        </p:nvSpPr>
        <p:spPr>
          <a:xfrm>
            <a:off x="4546599" y="1888067"/>
            <a:ext cx="3767667" cy="1845733"/>
          </a:xfrm>
        </p:spPr>
        <p:txBody>
          <a:bodyPr>
            <a:normAutofit fontScale="92500" lnSpcReduction="20000"/>
          </a:bodyPr>
          <a:lstStyle/>
          <a:p>
            <a:pPr marL="0" indent="0">
              <a:buNone/>
            </a:pPr>
            <a:r>
              <a:rPr lang="en-US" sz="1800" dirty="0" smtClean="0"/>
              <a:t>No coverage in SysML 1.4 for:</a:t>
            </a:r>
          </a:p>
          <a:p>
            <a:r>
              <a:rPr lang="en-US" sz="1800" dirty="0" smtClean="0"/>
              <a:t>Part 8 </a:t>
            </a:r>
            <a:r>
              <a:rPr lang="en-US" sz="1800" dirty="0"/>
              <a:t>Acoustics</a:t>
            </a:r>
          </a:p>
          <a:p>
            <a:r>
              <a:rPr lang="en-US" sz="1800" dirty="0"/>
              <a:t>Part </a:t>
            </a:r>
            <a:r>
              <a:rPr lang="en-US" sz="1800" dirty="0" smtClean="0"/>
              <a:t>11 </a:t>
            </a:r>
            <a:r>
              <a:rPr lang="en-US" sz="1800" dirty="0"/>
              <a:t>Characteristic </a:t>
            </a:r>
            <a:r>
              <a:rPr lang="en-US" sz="1800" dirty="0" smtClean="0"/>
              <a:t>Numbers</a:t>
            </a:r>
          </a:p>
          <a:p>
            <a:r>
              <a:rPr lang="en-US" sz="1800" dirty="0" smtClean="0"/>
              <a:t>Part 12 Solid-state physics</a:t>
            </a:r>
          </a:p>
          <a:p>
            <a:r>
              <a:rPr lang="en-US" sz="1800" dirty="0" smtClean="0"/>
              <a:t>Part 14 Telebiometrics related to human physiology</a:t>
            </a:r>
          </a:p>
          <a:p>
            <a:pPr marL="0" indent="0">
              <a:buNone/>
            </a:pPr>
            <a:r>
              <a:rPr lang="en-US" sz="1800" dirty="0" smtClean="0"/>
              <a:t>(contributions welcome!)</a:t>
            </a:r>
            <a:endParaRPr lang="en-US" sz="1800" dirty="0"/>
          </a:p>
        </p:txBody>
      </p:sp>
      <p:sp>
        <p:nvSpPr>
          <p:cNvPr id="5" name="TextBox 4"/>
          <p:cNvSpPr txBox="1"/>
          <p:nvPr/>
        </p:nvSpPr>
        <p:spPr>
          <a:xfrm>
            <a:off x="104601" y="4110327"/>
            <a:ext cx="8768465" cy="2677656"/>
          </a:xfrm>
          <a:prstGeom prst="rect">
            <a:avLst/>
          </a:prstGeom>
          <a:noFill/>
        </p:spPr>
        <p:txBody>
          <a:bodyPr wrap="square" rtlCol="0">
            <a:spAutoFit/>
          </a:bodyPr>
          <a:lstStyle/>
          <a:p>
            <a:r>
              <a:rPr lang="en-US" sz="2800" dirty="0" smtClean="0"/>
              <a:t>Notes about coverage of ISO/IEC 80000 in SysML 1.4:</a:t>
            </a:r>
          </a:p>
          <a:p>
            <a:pPr marL="514350" indent="-514350">
              <a:buFont typeface="+mj-lt"/>
              <a:buAutoNum type="arabicPeriod"/>
            </a:pPr>
            <a:r>
              <a:rPr lang="en-US" sz="2800" dirty="0" smtClean="0"/>
              <a:t>Schedule (SysML 1.4 RTF ended December 2013)</a:t>
            </a:r>
          </a:p>
          <a:p>
            <a:pPr marL="514350" indent="-514350">
              <a:buFont typeface="+mj-lt"/>
              <a:buAutoNum type="arabicPeriod"/>
            </a:pPr>
            <a:r>
              <a:rPr lang="en-US" sz="2800" dirty="0" smtClean="0"/>
              <a:t>Base quantities &amp; units (parts 3,4,5,6,7,9)</a:t>
            </a:r>
          </a:p>
          <a:p>
            <a:pPr marL="514350" indent="-514350">
              <a:buFont typeface="+mj-lt"/>
              <a:buAutoNum type="arabicPeriod"/>
            </a:pPr>
            <a:r>
              <a:rPr lang="en-US" sz="2800" dirty="0" smtClean="0"/>
              <a:t>Improving QUDV to encode ISO/IEC 80000 definitions</a:t>
            </a:r>
          </a:p>
          <a:p>
            <a:pPr marL="514350" indent="-514350">
              <a:buFont typeface="+mj-lt"/>
              <a:buAutoNum type="arabicPeriod"/>
            </a:pPr>
            <a:r>
              <a:rPr lang="en-US" sz="2800" dirty="0" smtClean="0"/>
              <a:t>Domain-specific knowledge required</a:t>
            </a:r>
          </a:p>
          <a:p>
            <a:r>
              <a:rPr lang="en-US" sz="2800" b="1" dirty="0" smtClean="0"/>
              <a:t>=&gt; Needs peer review and contributions!</a:t>
            </a:r>
          </a:p>
        </p:txBody>
      </p:sp>
      <p:sp>
        <p:nvSpPr>
          <p:cNvPr id="6" name="Half Frame 5">
            <a:hlinkClick r:id="rId2"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3"/>
          <a:stretch>
            <a:fillRect/>
          </a:stretch>
        </p:blipFill>
        <p:spPr>
          <a:xfrm>
            <a:off x="457200" y="1316331"/>
            <a:ext cx="3336114" cy="2793996"/>
          </a:xfrm>
          <a:prstGeom prst="rect">
            <a:avLst/>
          </a:prstGeom>
        </p:spPr>
      </p:pic>
    </p:spTree>
    <p:extLst>
      <p:ext uri="{BB962C8B-B14F-4D97-AF65-F5344CB8AC3E}">
        <p14:creationId xmlns:p14="http://schemas.microsoft.com/office/powerpoint/2010/main" val="13994602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7" y="29498"/>
            <a:ext cx="8712199" cy="1837266"/>
          </a:xfrm>
        </p:spPr>
        <p:txBody>
          <a:bodyPr>
            <a:normAutofit fontScale="90000"/>
          </a:bodyPr>
          <a:lstStyle/>
          <a:p>
            <a:r>
              <a:rPr lang="en-US" dirty="0" smtClean="0"/>
              <a:t>Brief Introduction to QUDV</a:t>
            </a:r>
            <a:br>
              <a:rPr lang="en-US" dirty="0" smtClean="0"/>
            </a:br>
            <a:r>
              <a:rPr lang="en-US" dirty="0" smtClean="0"/>
              <a:t>(Quantities, Units, Dimensions &amp; Values</a:t>
            </a:r>
            <a:r>
              <a:rPr lang="en-US" dirty="0"/>
              <a:t>)</a:t>
            </a:r>
            <a:br>
              <a:rPr lang="en-US" dirty="0"/>
            </a:br>
            <a:r>
              <a:rPr lang="en-US" dirty="0"/>
              <a:t>(</a:t>
            </a:r>
            <a:r>
              <a:rPr lang="en-US" b="1" u="sng" dirty="0"/>
              <a:t>non-normative</a:t>
            </a:r>
            <a:r>
              <a:rPr lang="en-US" dirty="0"/>
              <a:t> Annex E</a:t>
            </a:r>
            <a:r>
              <a:rPr lang="en-US" dirty="0" smtClean="0"/>
              <a:t>.5)</a:t>
            </a:r>
            <a:endParaRPr lang="en-US" dirty="0"/>
          </a:p>
        </p:txBody>
      </p:sp>
      <p:sp>
        <p:nvSpPr>
          <p:cNvPr id="3" name="Content Placeholder 2"/>
          <p:cNvSpPr>
            <a:spLocks noGrp="1"/>
          </p:cNvSpPr>
          <p:nvPr>
            <p:ph idx="1"/>
          </p:nvPr>
        </p:nvSpPr>
        <p:spPr>
          <a:xfrm>
            <a:off x="287867" y="1866764"/>
            <a:ext cx="8517466" cy="4525963"/>
          </a:xfrm>
        </p:spPr>
        <p:txBody>
          <a:bodyPr>
            <a:normAutofit fontScale="85000" lnSpcReduction="10000"/>
          </a:bodyPr>
          <a:lstStyle/>
          <a:p>
            <a:r>
              <a:rPr lang="en-US" dirty="0" smtClean="0"/>
              <a:t>Why QUDV?</a:t>
            </a:r>
          </a:p>
          <a:p>
            <a:pPr lvl="1"/>
            <a:r>
              <a:rPr lang="en-US" dirty="0" smtClean="0"/>
              <a:t>SysML has the concept of ‘quantity’ [VIM 3-1.1]</a:t>
            </a:r>
          </a:p>
          <a:p>
            <a:pPr marL="1371600" lvl="3" indent="0">
              <a:buNone/>
            </a:pPr>
            <a:r>
              <a:rPr lang="en-US" dirty="0" smtClean="0"/>
              <a:t>“property </a:t>
            </a:r>
            <a:r>
              <a:rPr lang="en-US" dirty="0"/>
              <a:t>of a phenomenon, body or substance, where the property has a magnitude that can be expressed as a number and a reference” </a:t>
            </a:r>
          </a:p>
          <a:p>
            <a:pPr lvl="1"/>
            <a:r>
              <a:rPr lang="en-US" dirty="0" smtClean="0"/>
              <a:t>SysML 1.1 had limited vocabulary: Unit &amp; Dimension</a:t>
            </a:r>
          </a:p>
          <a:p>
            <a:pPr lvl="2"/>
            <a:r>
              <a:rPr lang="en-US" dirty="0" smtClean="0"/>
              <a:t>SysML lacked the concept of ‘kind of quantity’ [VIM 3-1.2]</a:t>
            </a:r>
          </a:p>
          <a:p>
            <a:pPr marL="1371600" lvl="3" indent="0">
              <a:buNone/>
            </a:pPr>
            <a:r>
              <a:rPr lang="en-US" dirty="0"/>
              <a:t>aspect common to mutually comparable </a:t>
            </a:r>
            <a:r>
              <a:rPr lang="en-US" b="1" dirty="0" smtClean="0"/>
              <a:t>quantities</a:t>
            </a:r>
            <a:endParaRPr lang="en-US" dirty="0"/>
          </a:p>
          <a:p>
            <a:pPr lvl="1"/>
            <a:r>
              <a:rPr lang="en-US" dirty="0" smtClean="0"/>
              <a:t>QUDV first introduced in SysML 1.2 &amp; subsequently revised</a:t>
            </a:r>
            <a:endParaRPr lang="en-US" dirty="0"/>
          </a:p>
          <a:p>
            <a:r>
              <a:rPr lang="en-US" dirty="0" smtClean="0"/>
              <a:t>SysML 1.4 &amp; QUDV:</a:t>
            </a:r>
          </a:p>
          <a:p>
            <a:pPr lvl="1"/>
            <a:r>
              <a:rPr lang="en-US" dirty="0"/>
              <a:t>I</a:t>
            </a:r>
            <a:r>
              <a:rPr lang="en-US" dirty="0" smtClean="0"/>
              <a:t>mproved alignment with VIM 3</a:t>
            </a:r>
            <a:r>
              <a:rPr lang="en-US" baseline="30000" dirty="0" smtClean="0"/>
              <a:t>rd</a:t>
            </a:r>
            <a:r>
              <a:rPr lang="en-US" dirty="0" smtClean="0"/>
              <a:t> edition, JCGM 200:2012</a:t>
            </a:r>
          </a:p>
          <a:p>
            <a:pPr lvl="1"/>
            <a:r>
              <a:rPr lang="en-US" dirty="0" smtClean="0"/>
              <a:t>Adequate for modeling a </a:t>
            </a:r>
            <a:r>
              <a:rPr lang="en-US" u="sng" dirty="0" smtClean="0"/>
              <a:t>significant</a:t>
            </a:r>
            <a:r>
              <a:rPr lang="en-US" dirty="0" smtClean="0"/>
              <a:t> scope of ISO/IEC </a:t>
            </a:r>
            <a:r>
              <a:rPr lang="en-US" dirty="0" smtClean="0"/>
              <a:t>80000</a:t>
            </a:r>
          </a:p>
          <a:p>
            <a:pPr lvl="1"/>
            <a:r>
              <a:rPr lang="en-US" dirty="0" smtClean="0"/>
              <a:t>Semantics allow for computer-based Dimensional Analysis!</a:t>
            </a:r>
            <a:endParaRPr lang="en-US" dirty="0" smtClean="0"/>
          </a:p>
          <a:p>
            <a:pPr lvl="2"/>
            <a:endParaRPr lang="en-US" dirty="0"/>
          </a:p>
          <a:p>
            <a:pPr lvl="2"/>
            <a:endParaRPr lang="en-US" dirty="0" smtClean="0"/>
          </a:p>
        </p:txBody>
      </p:sp>
      <p:sp>
        <p:nvSpPr>
          <p:cNvPr id="4" name="TextBox 3"/>
          <p:cNvSpPr txBox="1"/>
          <p:nvPr/>
        </p:nvSpPr>
        <p:spPr>
          <a:xfrm>
            <a:off x="215091" y="6374839"/>
            <a:ext cx="7096815" cy="369332"/>
          </a:xfrm>
          <a:prstGeom prst="rect">
            <a:avLst/>
          </a:prstGeom>
          <a:solidFill>
            <a:schemeClr val="accent6">
              <a:lumMod val="40000"/>
              <a:lumOff val="60000"/>
            </a:schemeClr>
          </a:solidFill>
        </p:spPr>
        <p:txBody>
          <a:bodyPr wrap="none" rtlCol="0">
            <a:spAutoFit/>
          </a:bodyPr>
          <a:lstStyle/>
          <a:p>
            <a:r>
              <a:rPr lang="en-US" dirty="0" smtClean="0"/>
              <a:t>See </a:t>
            </a:r>
            <a:r>
              <a:rPr lang="en-US" dirty="0" smtClean="0">
                <a:hlinkClick r:id="rId2" action="ppaction://hlinksldjump"/>
              </a:rPr>
              <a:t>#</a:t>
            </a:r>
            <a:r>
              <a:rPr lang="en-US" dirty="0" smtClean="0">
                <a:hlinkClick r:id="rId2" action="ppaction://hlinksldjump"/>
              </a:rPr>
              <a:t>48 </a:t>
            </a:r>
            <a:r>
              <a:rPr lang="en-US" dirty="0" smtClean="0"/>
              <a:t>for an overview of the scope of the SysML &amp; QUDV vocabularies</a:t>
            </a:r>
            <a:endParaRPr lang="en-US" dirty="0"/>
          </a:p>
        </p:txBody>
      </p:sp>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57957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67" y="29105"/>
            <a:ext cx="8602133" cy="614362"/>
          </a:xfrm>
        </p:spPr>
        <p:txBody>
          <a:bodyPr>
            <a:noAutofit/>
          </a:bodyPr>
          <a:lstStyle/>
          <a:p>
            <a:r>
              <a:rPr lang="en-US" sz="3600" dirty="0" smtClean="0"/>
              <a:t>Using VIM 3</a:t>
            </a:r>
            <a:r>
              <a:rPr lang="en-US" sz="3600" baseline="30000" dirty="0" smtClean="0"/>
              <a:t>rd</a:t>
            </a:r>
            <a:r>
              <a:rPr lang="en-US" sz="3600" dirty="0" smtClean="0"/>
              <a:t> edition in SysML 1.4 &amp; QUDV</a:t>
            </a:r>
            <a:endParaRPr lang="en-US" sz="3600" dirty="0"/>
          </a:p>
        </p:txBody>
      </p:sp>
      <p:pic>
        <p:nvPicPr>
          <p:cNvPr id="5" name="Picture 4"/>
          <p:cNvPicPr>
            <a:picLocks noChangeAspect="1"/>
          </p:cNvPicPr>
          <p:nvPr/>
        </p:nvPicPr>
        <p:blipFill>
          <a:blip r:embed="rId2"/>
          <a:stretch>
            <a:fillRect/>
          </a:stretch>
        </p:blipFill>
        <p:spPr>
          <a:xfrm>
            <a:off x="211667" y="1525604"/>
            <a:ext cx="3098412" cy="3183467"/>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198242383"/>
              </p:ext>
            </p:extLst>
          </p:nvPr>
        </p:nvGraphicFramePr>
        <p:xfrm>
          <a:off x="3445153" y="734300"/>
          <a:ext cx="5410590" cy="5988234"/>
        </p:xfrm>
        <a:graphic>
          <a:graphicData uri="http://schemas.openxmlformats.org/drawingml/2006/table">
            <a:tbl>
              <a:tblPr/>
              <a:tblGrid>
                <a:gridCol w="356091"/>
                <a:gridCol w="2047517"/>
                <a:gridCol w="583592"/>
                <a:gridCol w="534135"/>
                <a:gridCol w="613266"/>
                <a:gridCol w="563809"/>
                <a:gridCol w="712180"/>
              </a:tblGrid>
              <a:tr h="207720">
                <a:tc>
                  <a:txBody>
                    <a:bodyPr/>
                    <a:lstStyle/>
                    <a:p>
                      <a:pPr algn="ctr" fontAlgn="ctr"/>
                      <a:endParaRPr lang="en-US" sz="900" b="0" i="0" u="none" strike="noStrike">
                        <a:solidFill>
                          <a:srgbClr val="000000"/>
                        </a:solidFill>
                        <a:effectLst/>
                        <a:latin typeface="Calibri"/>
                      </a:endParaRPr>
                    </a:p>
                  </a:txBody>
                  <a:tcPr marL="9891" marR="9891" marT="9891"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900" b="0" i="0" u="none" strike="noStrike" dirty="0">
                        <a:solidFill>
                          <a:srgbClr val="000000"/>
                        </a:solidFill>
                        <a:effectLst/>
                        <a:latin typeface="Calibri"/>
                      </a:endParaRPr>
                    </a:p>
                  </a:txBody>
                  <a:tcPr marL="9891" marR="9891" marT="989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900" b="1" i="0" u="none" strike="noStrike">
                          <a:solidFill>
                            <a:srgbClr val="000000"/>
                          </a:solidFill>
                          <a:effectLst/>
                          <a:latin typeface="Calibri"/>
                        </a:rPr>
                        <a:t>Normative SysML</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900" b="1" i="0" u="none" strike="noStrike">
                          <a:solidFill>
                            <a:srgbClr val="000000"/>
                          </a:solidFill>
                          <a:effectLst/>
                          <a:latin typeface="Calibri"/>
                        </a:rPr>
                        <a:t>Non-normative QUDV &amp; ISO-80000</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96742">
                <a:tc>
                  <a:txBody>
                    <a:bodyPr/>
                    <a:lstStyle/>
                    <a:p>
                      <a:pPr algn="ctr" fontAlgn="ctr"/>
                      <a:r>
                        <a:rPr lang="en-US" sz="900" b="1" i="0" u="none" strike="noStrike">
                          <a:solidFill>
                            <a:srgbClr val="000000"/>
                          </a:solidFill>
                          <a:effectLst/>
                          <a:latin typeface="Calibri"/>
                        </a:rPr>
                        <a:t>1</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Quantities and units (30 definitions)</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language concept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modeling pattern</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language concept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modeling pattern</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ISO-80000-1 Library</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1.1</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quantity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kind of quantity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1.3</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system of quantities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1.4</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base quantity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1.5</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derived quantity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1.6</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International System of Quantities (ISQ)</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1.7</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quantity dimension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1.8</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quantity of dimension one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1.9</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measurement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1.10</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base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1.11</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derived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1.12</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coherent derived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1.13</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system of units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1.14</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coherent system of units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1.15</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off-system measurement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1.16</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International System of Units (SI)</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1.17</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multiple of a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52327">
                <a:tc>
                  <a:txBody>
                    <a:bodyPr/>
                    <a:lstStyle/>
                    <a:p>
                      <a:pPr algn="l" fontAlgn="b"/>
                      <a:r>
                        <a:rPr lang="en-US" sz="900" b="0" i="0" u="none" strike="noStrike">
                          <a:solidFill>
                            <a:srgbClr val="000000"/>
                          </a:solidFill>
                          <a:effectLst/>
                          <a:latin typeface="Calibri"/>
                        </a:rPr>
                        <a:t>1.18</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submultiple of a unit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1.19</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quantity value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1.20</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numerical quantity value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1.21</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quantity calculus</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1.22</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quantity equation</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1.23</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unit equation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1.24</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conversion factor between units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1.25</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numerical value equation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1.26</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ordinal quantity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1.27</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quantity-value scale</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a:rPr>
                        <a:t> </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1.28</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ordinal quantity-value scale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1.29</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conventional reference scale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r>
                        <a:rPr lang="en-US" sz="900" b="0" i="0" u="none" strike="noStrike">
                          <a:solidFill>
                            <a:srgbClr val="000000"/>
                          </a:solidFill>
                          <a:effectLst/>
                          <a:latin typeface="Calibri"/>
                        </a:rPr>
                        <a:t>1.30</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nominal property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Arial"/>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Zapf Dingbats"/>
                        </a:rPr>
                        <a: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a:rPr>
                        <a:t> </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327">
                <a:tc>
                  <a:txBody>
                    <a:bodyPr/>
                    <a:lstStyle/>
                    <a:p>
                      <a:pPr algn="l" fontAlgn="b"/>
                      <a:endParaRPr lang="en-US" sz="900" b="0" i="0" u="none" strike="noStrike">
                        <a:solidFill>
                          <a:srgbClr val="000000"/>
                        </a:solidFill>
                        <a:effectLst/>
                        <a:latin typeface="Calibri"/>
                      </a:endParaRPr>
                    </a:p>
                  </a:txBody>
                  <a:tcPr marL="9891" marR="9891" marT="989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Arial"/>
                      </a:endParaRPr>
                    </a:p>
                  </a:txBody>
                  <a:tcPr marL="9891" marR="9891" marT="989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Arial"/>
                      </a:endParaRPr>
                    </a:p>
                  </a:txBody>
                  <a:tcPr marL="9891" marR="9891" marT="989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Arial"/>
                      </a:endParaRPr>
                    </a:p>
                  </a:txBody>
                  <a:tcPr marL="9891" marR="9891" marT="989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solidFill>
                          <a:srgbClr val="000000"/>
                        </a:solidFill>
                        <a:effectLst/>
                        <a:latin typeface="Arial"/>
                      </a:endParaRPr>
                    </a:p>
                  </a:txBody>
                  <a:tcPr marL="9891" marR="9891" marT="989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en-US" sz="900" b="0" i="0" u="none" strike="noStrike">
                        <a:solidFill>
                          <a:srgbClr val="000000"/>
                        </a:solidFill>
                        <a:effectLst/>
                        <a:latin typeface="Calibri"/>
                      </a:endParaRPr>
                    </a:p>
                  </a:txBody>
                  <a:tcPr marL="9891" marR="9891" marT="9891"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a:endParaRPr>
                    </a:p>
                  </a:txBody>
                  <a:tcPr marL="9891" marR="9891" marT="9891" marB="0" anchor="b">
                    <a:lnL>
                      <a:noFill/>
                    </a:lnL>
                    <a:lnR>
                      <a:noFill/>
                    </a:lnR>
                    <a:lnT w="6350" cap="flat" cmpd="sng" algn="ctr">
                      <a:solidFill>
                        <a:srgbClr val="000000"/>
                      </a:solidFill>
                      <a:prstDash val="solid"/>
                      <a:round/>
                      <a:headEnd type="none" w="med" len="med"/>
                      <a:tailEnd type="none" w="med" len="med"/>
                    </a:lnT>
                    <a:lnB>
                      <a:noFill/>
                    </a:lnB>
                  </a:tcPr>
                </a:tc>
              </a:tr>
              <a:tr h="152327">
                <a:tc>
                  <a:txBody>
                    <a:bodyPr/>
                    <a:lstStyle/>
                    <a:p>
                      <a:pPr algn="l" fontAlgn="b"/>
                      <a:endParaRPr lang="en-US" sz="900" b="0" i="0" u="none" strike="noStrike">
                        <a:solidFill>
                          <a:srgbClr val="000000"/>
                        </a:solidFill>
                        <a:effectLst/>
                        <a:latin typeface="Calibri"/>
                      </a:endParaRPr>
                    </a:p>
                  </a:txBody>
                  <a:tcPr marL="9891" marR="9891" marT="989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1" i="0" u="none" strike="noStrike">
                        <a:solidFill>
                          <a:srgbClr val="000000"/>
                        </a:solidFill>
                        <a:effectLst/>
                        <a:latin typeface="Arial"/>
                      </a:endParaRPr>
                    </a:p>
                  </a:txBody>
                  <a:tcPr marL="9891" marR="9891" marT="9891" marB="0" anchor="b">
                    <a:lnL>
                      <a:noFill/>
                    </a:lnL>
                    <a:lnR>
                      <a:noFill/>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Arial"/>
                        </a:rPr>
                        <a:t>No Coverage in QUDV or SysML</a:t>
                      </a:r>
                    </a:p>
                  </a:txBody>
                  <a:tcPr marL="9891" marR="9891" marT="9891" marB="0" anchor="ctr">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endParaRPr lang="en-US" sz="800" b="1" i="0" u="none" strike="noStrike">
                        <a:solidFill>
                          <a:srgbClr val="000000"/>
                        </a:solidFill>
                        <a:effectLst/>
                        <a:latin typeface="Arial"/>
                      </a:endParaRPr>
                    </a:p>
                  </a:txBody>
                  <a:tcPr marL="9891" marR="9891" marT="9891" marB="0" anchor="ctr">
                    <a:lnL>
                      <a:noFill/>
                    </a:lnL>
                    <a:lnR>
                      <a:noFill/>
                    </a:lnR>
                    <a:lnT>
                      <a:noFill/>
                    </a:lnT>
                    <a:lnB>
                      <a:noFill/>
                    </a:lnB>
                  </a:tcPr>
                </a:tc>
                <a:tc>
                  <a:txBody>
                    <a:bodyPr/>
                    <a:lstStyle/>
                    <a:p>
                      <a:pPr algn="ctr" fontAlgn="ctr"/>
                      <a:endParaRPr lang="en-US" sz="800" b="1" i="0" u="none" strike="noStrike">
                        <a:solidFill>
                          <a:srgbClr val="000000"/>
                        </a:solidFill>
                        <a:effectLst/>
                        <a:latin typeface="Arial"/>
                      </a:endParaRPr>
                    </a:p>
                  </a:txBody>
                  <a:tcPr marL="9891" marR="9891" marT="9891" marB="0" anchor="ctr">
                    <a:lnL>
                      <a:noFill/>
                    </a:lnL>
                    <a:lnR>
                      <a:noFill/>
                    </a:lnR>
                    <a:lnT>
                      <a:noFill/>
                    </a:lnT>
                    <a:lnB>
                      <a:noFill/>
                    </a:lnB>
                  </a:tcPr>
                </a:tc>
              </a:tr>
              <a:tr h="152327">
                <a:tc>
                  <a:txBody>
                    <a:bodyPr/>
                    <a:lstStyle/>
                    <a:p>
                      <a:pPr algn="ctr" fontAlgn="ctr"/>
                      <a:r>
                        <a:rPr lang="en-US" sz="900" b="1" i="0" u="none" strike="noStrike">
                          <a:solidFill>
                            <a:srgbClr val="000000"/>
                          </a:solidFill>
                          <a:effectLst/>
                          <a:latin typeface="Calibri"/>
                        </a:rPr>
                        <a:t>2</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Measurement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900" b="0" i="0" u="none" strike="noStrike">
                          <a:solidFill>
                            <a:srgbClr val="000000"/>
                          </a:solidFill>
                          <a:effectLst/>
                          <a:latin typeface="Calibri"/>
                        </a:rPr>
                        <a:t>(53 definitions)</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Calibri"/>
                      </a:endParaRPr>
                    </a:p>
                  </a:txBody>
                  <a:tcPr marL="9891" marR="9891" marT="98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891" marR="9891" marT="9891" marB="0" anchor="b">
                    <a:lnL>
                      <a:noFill/>
                    </a:lnL>
                    <a:lnR>
                      <a:noFill/>
                    </a:lnR>
                    <a:lnT>
                      <a:noFill/>
                    </a:lnT>
                    <a:lnB>
                      <a:noFill/>
                    </a:lnB>
                  </a:tcPr>
                </a:tc>
              </a:tr>
              <a:tr h="152327">
                <a:tc>
                  <a:txBody>
                    <a:bodyPr/>
                    <a:lstStyle/>
                    <a:p>
                      <a:pPr algn="ctr" fontAlgn="ctr"/>
                      <a:r>
                        <a:rPr lang="en-US" sz="900" b="1" i="0" u="none" strike="noStrike">
                          <a:solidFill>
                            <a:srgbClr val="000000"/>
                          </a:solidFill>
                          <a:effectLst/>
                          <a:latin typeface="Calibri"/>
                        </a:rPr>
                        <a:t>3</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Devices for measurement</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900" b="0" i="0" u="none" strike="noStrike">
                          <a:solidFill>
                            <a:srgbClr val="000000"/>
                          </a:solidFill>
                          <a:effectLst/>
                          <a:latin typeface="Calibri"/>
                        </a:rPr>
                        <a:t>(12 definitions)</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Calibri"/>
                      </a:endParaRPr>
                    </a:p>
                  </a:txBody>
                  <a:tcPr marL="9891" marR="9891" marT="98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891" marR="9891" marT="9891" marB="0" anchor="b">
                    <a:lnL>
                      <a:noFill/>
                    </a:lnL>
                    <a:lnR>
                      <a:noFill/>
                    </a:lnR>
                    <a:lnT>
                      <a:noFill/>
                    </a:lnT>
                    <a:lnB>
                      <a:noFill/>
                    </a:lnB>
                  </a:tcPr>
                </a:tc>
              </a:tr>
              <a:tr h="152327">
                <a:tc>
                  <a:txBody>
                    <a:bodyPr/>
                    <a:lstStyle/>
                    <a:p>
                      <a:pPr algn="ctr" fontAlgn="ctr"/>
                      <a:r>
                        <a:rPr lang="en-US" sz="900" b="1" i="0" u="none" strike="noStrike">
                          <a:solidFill>
                            <a:srgbClr val="000000"/>
                          </a:solidFill>
                          <a:effectLst/>
                          <a:latin typeface="Calibri"/>
                        </a:rPr>
                        <a:t>4</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Properties of measuring devices</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900" b="0" i="0" u="none" strike="noStrike">
                          <a:solidFill>
                            <a:srgbClr val="000000"/>
                          </a:solidFill>
                          <a:effectLst/>
                          <a:latin typeface="Calibri"/>
                        </a:rPr>
                        <a:t>(31 definitions)</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Calibri"/>
                      </a:endParaRPr>
                    </a:p>
                  </a:txBody>
                  <a:tcPr marL="9891" marR="9891" marT="98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900" b="0" i="0" u="none" strike="noStrike">
                        <a:solidFill>
                          <a:srgbClr val="000000"/>
                        </a:solidFill>
                        <a:effectLst/>
                        <a:latin typeface="Calibri"/>
                      </a:endParaRPr>
                    </a:p>
                  </a:txBody>
                  <a:tcPr marL="9891" marR="9891" marT="9891" marB="0" anchor="b">
                    <a:lnL>
                      <a:noFill/>
                    </a:lnL>
                    <a:lnR>
                      <a:noFill/>
                    </a:lnR>
                    <a:lnT>
                      <a:noFill/>
                    </a:lnT>
                    <a:lnB>
                      <a:noFill/>
                    </a:lnB>
                  </a:tcPr>
                </a:tc>
              </a:tr>
              <a:tr h="152327">
                <a:tc>
                  <a:txBody>
                    <a:bodyPr/>
                    <a:lstStyle/>
                    <a:p>
                      <a:pPr algn="ctr" fontAlgn="ctr"/>
                      <a:r>
                        <a:rPr lang="en-US" sz="900" b="1" i="0" u="none" strike="noStrike">
                          <a:solidFill>
                            <a:srgbClr val="000000"/>
                          </a:solidFill>
                          <a:effectLst/>
                          <a:latin typeface="Calibri"/>
                        </a:rPr>
                        <a:t>5</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a:rPr>
                        <a:t>Measurement standards (etalons)</a:t>
                      </a:r>
                    </a:p>
                  </a:txBody>
                  <a:tcPr marL="9891" marR="9891" marT="98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900" b="0" i="0" u="none" strike="noStrike">
                          <a:solidFill>
                            <a:srgbClr val="000000"/>
                          </a:solidFill>
                          <a:effectLst/>
                          <a:latin typeface="Calibri"/>
                        </a:rPr>
                        <a:t>(18 definitions)</a:t>
                      </a:r>
                    </a:p>
                  </a:txBody>
                  <a:tcPr marL="9891" marR="9891" marT="98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Calibri"/>
                      </a:endParaRPr>
                    </a:p>
                  </a:txBody>
                  <a:tcPr marL="9891" marR="9891" marT="989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900" b="0" i="0" u="none" strike="noStrike" dirty="0">
                        <a:solidFill>
                          <a:srgbClr val="000000"/>
                        </a:solidFill>
                        <a:effectLst/>
                        <a:latin typeface="Calibri"/>
                      </a:endParaRPr>
                    </a:p>
                  </a:txBody>
                  <a:tcPr marL="9891" marR="9891" marT="9891" marB="0" anchor="b">
                    <a:lnL>
                      <a:noFill/>
                    </a:lnL>
                    <a:lnR>
                      <a:noFill/>
                    </a:lnR>
                    <a:lnT>
                      <a:noFill/>
                    </a:lnT>
                    <a:lnB>
                      <a:noFill/>
                    </a:lnB>
                  </a:tcPr>
                </a:tc>
              </a:tr>
            </a:tbl>
          </a:graphicData>
        </a:graphic>
      </p:graphicFrame>
      <p:sp>
        <p:nvSpPr>
          <p:cNvPr id="3" name="TextBox 2"/>
          <p:cNvSpPr txBox="1"/>
          <p:nvPr/>
        </p:nvSpPr>
        <p:spPr>
          <a:xfrm>
            <a:off x="482601" y="543470"/>
            <a:ext cx="4815040" cy="338554"/>
          </a:xfrm>
          <a:prstGeom prst="rect">
            <a:avLst/>
          </a:prstGeom>
          <a:noFill/>
        </p:spPr>
        <p:txBody>
          <a:bodyPr wrap="none" rtlCol="0">
            <a:spAutoFit/>
          </a:bodyPr>
          <a:lstStyle/>
          <a:p>
            <a:r>
              <a:rPr lang="en-US" sz="1600" dirty="0">
                <a:hlinkClick r:id="rId3"/>
              </a:rPr>
              <a:t>http://</a:t>
            </a:r>
            <a:r>
              <a:rPr lang="en-US" sz="1600" dirty="0" err="1">
                <a:hlinkClick r:id="rId3"/>
              </a:rPr>
              <a:t>www.bipm.org</a:t>
            </a:r>
            <a:r>
              <a:rPr lang="en-US" sz="1600" dirty="0">
                <a:hlinkClick r:id="rId3"/>
              </a:rPr>
              <a:t>/en/publications/guides/</a:t>
            </a:r>
            <a:r>
              <a:rPr lang="en-US" sz="1600" dirty="0" err="1">
                <a:hlinkClick r:id="rId3"/>
              </a:rPr>
              <a:t>vim.html</a:t>
            </a:r>
            <a:endParaRPr lang="en-US" sz="1600" dirty="0"/>
          </a:p>
        </p:txBody>
      </p:sp>
      <p:sp>
        <p:nvSpPr>
          <p:cNvPr id="7" name="TextBox 6"/>
          <p:cNvSpPr txBox="1"/>
          <p:nvPr/>
        </p:nvSpPr>
        <p:spPr>
          <a:xfrm>
            <a:off x="215091" y="6374839"/>
            <a:ext cx="2282576" cy="369332"/>
          </a:xfrm>
          <a:prstGeom prst="rect">
            <a:avLst/>
          </a:prstGeom>
          <a:solidFill>
            <a:schemeClr val="accent6">
              <a:lumMod val="40000"/>
              <a:lumOff val="60000"/>
            </a:schemeClr>
          </a:solidFill>
        </p:spPr>
        <p:txBody>
          <a:bodyPr wrap="square" rtlCol="0">
            <a:spAutoFit/>
          </a:bodyPr>
          <a:lstStyle/>
          <a:p>
            <a:r>
              <a:rPr lang="en-US" dirty="0" smtClean="0"/>
              <a:t>See </a:t>
            </a:r>
            <a:r>
              <a:rPr lang="en-US" dirty="0" smtClean="0">
                <a:hlinkClick r:id="rId4" action="ppaction://hlinksldjump"/>
              </a:rPr>
              <a:t>#</a:t>
            </a:r>
            <a:r>
              <a:rPr lang="en-US" dirty="0" smtClean="0">
                <a:hlinkClick r:id="rId4" action="ppaction://hlinksldjump"/>
              </a:rPr>
              <a:t>46 </a:t>
            </a:r>
            <a:r>
              <a:rPr lang="en-US" dirty="0" smtClean="0"/>
              <a:t>for references</a:t>
            </a:r>
            <a:endParaRPr lang="en-US" dirty="0"/>
          </a:p>
        </p:txBody>
      </p:sp>
      <p:sp>
        <p:nvSpPr>
          <p:cNvPr id="8" name="Half Frame 7">
            <a:hlinkClick r:id="rId5"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47804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600"/>
            <a:ext cx="8229600" cy="635000"/>
          </a:xfrm>
        </p:spPr>
        <p:txBody>
          <a:bodyPr>
            <a:noAutofit/>
          </a:bodyPr>
          <a:lstStyle/>
          <a:p>
            <a:r>
              <a:rPr lang="en-US" sz="3600" dirty="0" smtClean="0"/>
              <a:t>Systems of Units &amp; Quantity Kinds</a:t>
            </a:r>
            <a:endParaRPr lang="en-US" sz="3600" dirty="0"/>
          </a:p>
        </p:txBody>
      </p:sp>
      <p:graphicFrame>
        <p:nvGraphicFramePr>
          <p:cNvPr id="7" name="Table 6"/>
          <p:cNvGraphicFramePr>
            <a:graphicFrameLocks noGrp="1"/>
          </p:cNvGraphicFramePr>
          <p:nvPr>
            <p:extLst>
              <p:ext uri="{D42A27DB-BD31-4B8C-83A1-F6EECF244321}">
                <p14:modId xmlns:p14="http://schemas.microsoft.com/office/powerpoint/2010/main" val="2952732721"/>
              </p:ext>
            </p:extLst>
          </p:nvPr>
        </p:nvGraphicFramePr>
        <p:xfrm>
          <a:off x="1430866" y="749233"/>
          <a:ext cx="6714067" cy="1416410"/>
        </p:xfrm>
        <a:graphic>
          <a:graphicData uri="http://schemas.openxmlformats.org/drawingml/2006/table">
            <a:tbl>
              <a:tblPr/>
              <a:tblGrid>
                <a:gridCol w="441876"/>
                <a:gridCol w="2540790"/>
                <a:gridCol w="724186"/>
                <a:gridCol w="662815"/>
                <a:gridCol w="761009"/>
                <a:gridCol w="699638"/>
                <a:gridCol w="883753"/>
              </a:tblGrid>
              <a:tr h="257761">
                <a:tc>
                  <a:txBody>
                    <a:bodyPr/>
                    <a:lstStyle/>
                    <a:p>
                      <a:pPr algn="ctr" fontAlgn="ctr"/>
                      <a:endParaRPr lang="en-US" sz="1200" b="0" i="0" u="none" strike="noStrike">
                        <a:solidFill>
                          <a:srgbClr val="000000"/>
                        </a:solidFill>
                        <a:effectLst/>
                        <a:latin typeface="Calibri"/>
                      </a:endParaRPr>
                    </a:p>
                  </a:txBody>
                  <a:tcPr marL="12274" marR="12274" marT="12274"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a:endParaRPr>
                    </a:p>
                  </a:txBody>
                  <a:tcPr marL="12274" marR="12274" marT="12274"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en-US" sz="1200" b="1" i="0" u="none" strike="noStrike">
                          <a:solidFill>
                            <a:srgbClr val="000000"/>
                          </a:solidFill>
                          <a:effectLst/>
                          <a:latin typeface="Calibri"/>
                        </a:rPr>
                        <a:t>Normative SysML</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1200" b="1" i="0" u="none" strike="noStrike">
                          <a:solidFill>
                            <a:srgbClr val="000000"/>
                          </a:solidFill>
                          <a:effectLst/>
                          <a:latin typeface="Calibri"/>
                        </a:rPr>
                        <a:t>Non-normative QUDV &amp; ISO-80000</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68230">
                <a:tc>
                  <a:txBody>
                    <a:bodyPr/>
                    <a:lstStyle/>
                    <a:p>
                      <a:pPr algn="ctr" fontAlgn="ctr"/>
                      <a:r>
                        <a:rPr lang="en-US" sz="1200" b="1" i="0" u="none" strike="noStrike" dirty="0" smtClean="0">
                          <a:solidFill>
                            <a:srgbClr val="000000"/>
                          </a:solidFill>
                          <a:effectLst/>
                          <a:latin typeface="Calibri"/>
                        </a:rPr>
                        <a:t>Def</a:t>
                      </a:r>
                      <a:r>
                        <a:rPr lang="en-US" sz="1200" b="1" i="0" u="none" strike="noStrike" baseline="0" dirty="0" smtClean="0">
                          <a:solidFill>
                            <a:srgbClr val="000000"/>
                          </a:solidFill>
                          <a:effectLst/>
                          <a:latin typeface="Calibri"/>
                        </a:rPr>
                        <a:t>.</a:t>
                      </a:r>
                      <a:endParaRPr lang="en-US" sz="1200" b="1" i="0" u="none" strike="noStrike" dirty="0">
                        <a:solidFill>
                          <a:srgbClr val="000000"/>
                        </a:solidFill>
                        <a:effectLst/>
                        <a:latin typeface="Calibri"/>
                      </a:endParaRP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Quantities and units (30 definitions)</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language concept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modeling pattern</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language concept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modeling pattern</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a:rPr>
                        <a:t>ISO-80000-1 Library</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025">
                <a:tc>
                  <a:txBody>
                    <a:bodyPr/>
                    <a:lstStyle/>
                    <a:p>
                      <a:pPr algn="l" fontAlgn="b"/>
                      <a:r>
                        <a:rPr lang="en-US" sz="1200" b="0" i="0" u="none" strike="noStrike">
                          <a:solidFill>
                            <a:srgbClr val="000000"/>
                          </a:solidFill>
                          <a:effectLst/>
                          <a:latin typeface="Calibri"/>
                        </a:rPr>
                        <a:t>1.3</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system of quantities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025">
                <a:tc>
                  <a:txBody>
                    <a:bodyPr/>
                    <a:lstStyle/>
                    <a:p>
                      <a:pPr algn="l" fontAlgn="b"/>
                      <a:r>
                        <a:rPr lang="en-US" sz="1200" b="0" i="0" u="none" strike="noStrike">
                          <a:solidFill>
                            <a:srgbClr val="000000"/>
                          </a:solidFill>
                          <a:effectLst/>
                          <a:latin typeface="Calibri"/>
                        </a:rPr>
                        <a:t>1.6</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International System of Quantities (ISQ)</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025">
                <a:tc>
                  <a:txBody>
                    <a:bodyPr/>
                    <a:lstStyle/>
                    <a:p>
                      <a:pPr algn="l" fontAlgn="b"/>
                      <a:r>
                        <a:rPr lang="en-US" sz="1200" b="0" i="0" u="none" strike="noStrike">
                          <a:solidFill>
                            <a:srgbClr val="000000"/>
                          </a:solidFill>
                          <a:effectLst/>
                          <a:latin typeface="Calibri"/>
                        </a:rPr>
                        <a:t>1.13</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system of units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89025">
                <a:tc>
                  <a:txBody>
                    <a:bodyPr/>
                    <a:lstStyle/>
                    <a:p>
                      <a:pPr algn="l" fontAlgn="b"/>
                      <a:r>
                        <a:rPr lang="en-US" sz="1200" b="0" i="0" u="none" strike="noStrike">
                          <a:solidFill>
                            <a:srgbClr val="000000"/>
                          </a:solidFill>
                          <a:effectLst/>
                          <a:latin typeface="Calibri"/>
                        </a:rPr>
                        <a:t>1.16</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International System of Units (SI)</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000" b="1" i="0" u="none" strike="noStrike">
                          <a:solidFill>
                            <a:srgbClr val="000000"/>
                          </a:solidFill>
                          <a:effectLst/>
                          <a:latin typeface="Arial"/>
                        </a:rPr>
                        <a:t> </a:t>
                      </a:r>
                    </a:p>
                  </a:txBody>
                  <a:tcPr marL="12274" marR="12274" marT="122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a:solidFill>
                            <a:srgbClr val="000000"/>
                          </a:solidFill>
                          <a:effectLst/>
                          <a:latin typeface="Calibri"/>
                        </a:rPr>
                        <a:t> </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200" b="0" i="0" u="none" strike="noStrike" dirty="0">
                          <a:solidFill>
                            <a:srgbClr val="000000"/>
                          </a:solidFill>
                          <a:effectLst/>
                          <a:latin typeface="Zapf Dingbats"/>
                        </a:rPr>
                        <a:t>✔</a:t>
                      </a:r>
                    </a:p>
                  </a:txBody>
                  <a:tcPr marL="12274" marR="12274" marT="12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pic>
        <p:nvPicPr>
          <p:cNvPr id="4" name="Picture 3"/>
          <p:cNvPicPr>
            <a:picLocks noChangeAspect="1"/>
          </p:cNvPicPr>
          <p:nvPr/>
        </p:nvPicPr>
        <p:blipFill>
          <a:blip r:embed="rId2"/>
          <a:stretch>
            <a:fillRect/>
          </a:stretch>
        </p:blipFill>
        <p:spPr>
          <a:xfrm>
            <a:off x="254000" y="2834510"/>
            <a:ext cx="8623300" cy="3632200"/>
          </a:xfrm>
          <a:prstGeom prst="rect">
            <a:avLst/>
          </a:prstGeom>
        </p:spPr>
      </p:pic>
      <p:sp>
        <p:nvSpPr>
          <p:cNvPr id="5" name="Half Frame 4">
            <a:hlinkClick r:id="rId3" action="ppaction://hlinksldjump"/>
          </p:cNvPr>
          <p:cNvSpPr/>
          <p:nvPr/>
        </p:nvSpPr>
        <p:spPr>
          <a:xfrm>
            <a:off x="114299" y="173038"/>
            <a:ext cx="342901" cy="224895"/>
          </a:xfrm>
          <a:prstGeom prst="half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10389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8492</TotalTime>
  <Words>2701</Words>
  <Application>Microsoft Macintosh PowerPoint</Application>
  <PresentationFormat>On-screen Show (4:3)</PresentationFormat>
  <Paragraphs>759</Paragraphs>
  <Slides>56</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Office Theme</vt:lpstr>
      <vt:lpstr>Chart</vt:lpstr>
      <vt:lpstr>SysML 1.4: Quantities, Units, Dimensions &amp; Values (QUDV) &amp; ISO 80000 Library</vt:lpstr>
      <vt:lpstr>What is ISO/IEC 80000?</vt:lpstr>
      <vt:lpstr>PowerPoint Presentation</vt:lpstr>
      <vt:lpstr>What is ISO/IEC 80000 ? </vt:lpstr>
      <vt:lpstr>Coverage of ISO/IEC 80000 in SysML 1.4 (non-normative Annex E.6)</vt:lpstr>
      <vt:lpstr>Scope of Coverage in SysML 1.4 (non-normative Annex E.6)</vt:lpstr>
      <vt:lpstr>Brief Introduction to QUDV (Quantities, Units, Dimensions &amp; Values) (non-normative Annex E.5)</vt:lpstr>
      <vt:lpstr>Using VIM 3rd edition in SysML 1.4 &amp; QUDV</vt:lpstr>
      <vt:lpstr>Systems of Units &amp; Quantity Kinds</vt:lpstr>
      <vt:lpstr>Systems of Units &amp; Quantity Kinds</vt:lpstr>
      <vt:lpstr>base quantity kinds (ISQ) &amp; base units (SI)</vt:lpstr>
      <vt:lpstr>PowerPoint Presentation</vt:lpstr>
      <vt:lpstr>Example of Derived Definitions</vt:lpstr>
      <vt:lpstr>Organization of the ISO 80000 Library</vt:lpstr>
      <vt:lpstr>1) Using the ISO-80000 Library</vt:lpstr>
      <vt:lpstr>Relevant Subset of ISO 80000-3 for 2D Cartesian geometry example</vt:lpstr>
      <vt:lpstr>2D Cartesian Geometry Example (Scalar &amp; Structured Values)</vt:lpstr>
      <vt:lpstr>2) Modeling Values of Scalar ValueTypes</vt:lpstr>
      <vt:lpstr>Modeling Values of Scalar ValueTypes</vt:lpstr>
      <vt:lpstr>Modeling Values of Structured ValueTypes</vt:lpstr>
      <vt:lpstr>Modeling Values of Structured ValueTypes</vt:lpstr>
      <vt:lpstr>Type Checking: Value / ValueType Conformance</vt:lpstr>
      <vt:lpstr>3) Extending the ISO-80000 Library</vt:lpstr>
      <vt:lpstr>Extending the ISO-80000 Library (cont)</vt:lpstr>
      <vt:lpstr>4) Dimensional Analysis with QUDV</vt:lpstr>
      <vt:lpstr>Dimensional Analysis Example: Checking the derivation of  quantities of dimension one</vt:lpstr>
      <vt:lpstr>QUDV-based Dimensional Analysis: Reynolds number</vt:lpstr>
      <vt:lpstr>Redundant Modeling of  Dimensionless Quantities</vt:lpstr>
      <vt:lpstr>Elaborate the Redundant Formulations (1/2)</vt:lpstr>
      <vt:lpstr>Elaborate the Redundant Formulations (2/2)</vt:lpstr>
      <vt:lpstr>Reuse and/or Extend the ISO 80000 library to include derivations for all quantities relevant to the analysis </vt:lpstr>
      <vt:lpstr>Dimensional Analysis in context of a System of Quantities</vt:lpstr>
      <vt:lpstr>Context for the Dimension Analysis of Reynolds number redundant formulations</vt:lpstr>
      <vt:lpstr>Calculating the Dimension of all Derived Quantities</vt:lpstr>
      <vt:lpstr>Alternative Dimensional Analysis Formulation</vt:lpstr>
      <vt:lpstr>Summary of SysML 1.4  QUDV &amp; ISO 80000 Library</vt:lpstr>
      <vt:lpstr>PowerPoint Presentation</vt:lpstr>
      <vt:lpstr>Historical Review of SysML’s Concepts of Unit &amp; QuantityKind</vt:lpstr>
      <vt:lpstr>PowerPoint Presentation</vt:lpstr>
      <vt:lpstr>PowerPoint Presentation</vt:lpstr>
      <vt:lpstr>PowerPoint Presentation</vt:lpstr>
      <vt:lpstr>PowerPoint Presentation</vt:lpstr>
      <vt:lpstr>Technical Issues</vt:lpstr>
      <vt:lpstr>Modularity &amp; Extensibility</vt:lpstr>
      <vt:lpstr>ISO/IEC 80000 Normative References – vs. –   Semantic Dependencies &amp; Modularity</vt:lpstr>
      <vt:lpstr>References about Metrology</vt:lpstr>
      <vt:lpstr>Excerpt from: </vt:lpstr>
      <vt:lpstr>SysML 1.4 Metrology Vocabularies: SysML Profile &amp; QUDV</vt:lpstr>
      <vt:lpstr>Expanded Unit Vocabulary in QUDV</vt:lpstr>
      <vt:lpstr>Expanded QuantityKind Vocabulary in QUDV</vt:lpstr>
      <vt:lpstr>Practical Considerations for Modeling Values in SysML</vt:lpstr>
      <vt:lpstr>Practical Considerations for Modeling Values in SysML</vt:lpstr>
      <vt:lpstr>Practical Considerations for Modeling Values in SysML</vt:lpstr>
      <vt:lpstr>Note about naming ValueTypes</vt:lpstr>
      <vt:lpstr>2D Cartesian Geometry Example (Alternative: Monadic ValueType)</vt:lpstr>
      <vt:lpstr>Comparing Models 2D Cartesian Geometry</vt:lpstr>
    </vt:vector>
  </TitlesOfParts>
  <Manager/>
  <Company>JPL, California Institute of Technology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Nicolas Rouquette</dc:creator>
  <cp:keywords/>
  <dc:description/>
  <cp:lastModifiedBy>Nicolas Rouquette</cp:lastModifiedBy>
  <cp:revision>168</cp:revision>
  <dcterms:created xsi:type="dcterms:W3CDTF">2014-02-27T03:04:50Z</dcterms:created>
  <dcterms:modified xsi:type="dcterms:W3CDTF">2014-03-24T04:06:55Z</dcterms:modified>
  <cp:category/>
</cp:coreProperties>
</file>